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charts/chart2.xml" ContentType="application/vnd.openxmlformats-officedocument.drawingml.chart+xml"/>
  <Override PartName="/ppt/notesSlides/notesSlide22.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charts/chart4.xml" ContentType="application/vnd.openxmlformats-officedocument.drawingml.chart+xml"/>
  <Override PartName="/ppt/notesSlides/notesSlide24.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charts/chart6.xml" ContentType="application/vnd.openxmlformats-officedocument.drawingml.chart+xml"/>
  <Override PartName="/ppt/notesSlides/notesSlide26.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7.xml" ContentType="application/vnd.openxmlformats-officedocument.presentationml.notesSlide+xml"/>
  <Override PartName="/ppt/charts/chart8.xml" ContentType="application/vnd.openxmlformats-officedocument.drawingml.chart+xml"/>
  <Override PartName="/ppt/notesSlides/notesSlide28.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0.xml" ContentType="application/vnd.openxmlformats-officedocument.drawingml.chart+xml"/>
  <Override PartName="/ppt/notesSlides/notesSlide31.xml" ContentType="application/vnd.openxmlformats-officedocument.presentationml.notesSl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9"/>
  </p:notesMasterIdLst>
  <p:handoutMasterIdLst>
    <p:handoutMasterId r:id="rId70"/>
  </p:handoutMasterIdLst>
  <p:sldIdLst>
    <p:sldId id="256" r:id="rId2"/>
    <p:sldId id="324" r:id="rId3"/>
    <p:sldId id="290" r:id="rId4"/>
    <p:sldId id="371" r:id="rId5"/>
    <p:sldId id="291" r:id="rId6"/>
    <p:sldId id="305" r:id="rId7"/>
    <p:sldId id="306" r:id="rId8"/>
    <p:sldId id="307" r:id="rId9"/>
    <p:sldId id="292" r:id="rId10"/>
    <p:sldId id="294" r:id="rId11"/>
    <p:sldId id="377" r:id="rId12"/>
    <p:sldId id="293" r:id="rId13"/>
    <p:sldId id="379" r:id="rId14"/>
    <p:sldId id="303" r:id="rId15"/>
    <p:sldId id="304" r:id="rId16"/>
    <p:sldId id="372" r:id="rId17"/>
    <p:sldId id="308" r:id="rId18"/>
    <p:sldId id="309" r:id="rId19"/>
    <p:sldId id="311" r:id="rId20"/>
    <p:sldId id="440" r:id="rId21"/>
    <p:sldId id="312" r:id="rId22"/>
    <p:sldId id="313" r:id="rId23"/>
    <p:sldId id="314" r:id="rId24"/>
    <p:sldId id="315" r:id="rId25"/>
    <p:sldId id="316" r:id="rId26"/>
    <p:sldId id="378" r:id="rId27"/>
    <p:sldId id="373" r:id="rId28"/>
    <p:sldId id="355" r:id="rId29"/>
    <p:sldId id="384" r:id="rId30"/>
    <p:sldId id="318" r:id="rId31"/>
    <p:sldId id="352" r:id="rId32"/>
    <p:sldId id="353" r:id="rId33"/>
    <p:sldId id="385" r:id="rId34"/>
    <p:sldId id="319" r:id="rId35"/>
    <p:sldId id="320" r:id="rId36"/>
    <p:sldId id="370" r:id="rId37"/>
    <p:sldId id="374" r:id="rId38"/>
    <p:sldId id="321" r:id="rId39"/>
    <p:sldId id="322" r:id="rId40"/>
    <p:sldId id="323" r:id="rId41"/>
    <p:sldId id="441" r:id="rId42"/>
    <p:sldId id="360" r:id="rId43"/>
    <p:sldId id="375" r:id="rId44"/>
    <p:sldId id="357" r:id="rId45"/>
    <p:sldId id="386" r:id="rId46"/>
    <p:sldId id="376" r:id="rId47"/>
    <p:sldId id="359" r:id="rId48"/>
    <p:sldId id="325" r:id="rId49"/>
    <p:sldId id="429" r:id="rId50"/>
    <p:sldId id="430" r:id="rId51"/>
    <p:sldId id="333" r:id="rId52"/>
    <p:sldId id="431" r:id="rId53"/>
    <p:sldId id="341" r:id="rId54"/>
    <p:sldId id="432" r:id="rId55"/>
    <p:sldId id="343" r:id="rId56"/>
    <p:sldId id="433" r:id="rId57"/>
    <p:sldId id="434" r:id="rId58"/>
    <p:sldId id="346" r:id="rId59"/>
    <p:sldId id="366" r:id="rId60"/>
    <p:sldId id="365" r:id="rId61"/>
    <p:sldId id="351" r:id="rId62"/>
    <p:sldId id="435" r:id="rId63"/>
    <p:sldId id="436" r:id="rId64"/>
    <p:sldId id="437" r:id="rId65"/>
    <p:sldId id="438" r:id="rId66"/>
    <p:sldId id="439" r:id="rId67"/>
    <p:sldId id="363" r:id="rId6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9" charset="0"/>
        <a:ea typeface="+mn-ea"/>
        <a:cs typeface="+mn-cs"/>
      </a:defRPr>
    </a:lvl1pPr>
    <a:lvl2pPr marL="457200" algn="l" rtl="0" fontAlgn="base">
      <a:spcBef>
        <a:spcPct val="0"/>
      </a:spcBef>
      <a:spcAft>
        <a:spcPct val="0"/>
      </a:spcAft>
      <a:defRPr kern="1200">
        <a:solidFill>
          <a:schemeClr val="tx1"/>
        </a:solidFill>
        <a:latin typeface="Arial" pitchFamily="-109" charset="0"/>
        <a:ea typeface="+mn-ea"/>
        <a:cs typeface="+mn-cs"/>
      </a:defRPr>
    </a:lvl2pPr>
    <a:lvl3pPr marL="914400" algn="l" rtl="0" fontAlgn="base">
      <a:spcBef>
        <a:spcPct val="0"/>
      </a:spcBef>
      <a:spcAft>
        <a:spcPct val="0"/>
      </a:spcAft>
      <a:defRPr kern="1200">
        <a:solidFill>
          <a:schemeClr val="tx1"/>
        </a:solidFill>
        <a:latin typeface="Arial" pitchFamily="-109" charset="0"/>
        <a:ea typeface="+mn-ea"/>
        <a:cs typeface="+mn-cs"/>
      </a:defRPr>
    </a:lvl3pPr>
    <a:lvl4pPr marL="1371600" algn="l" rtl="0" fontAlgn="base">
      <a:spcBef>
        <a:spcPct val="0"/>
      </a:spcBef>
      <a:spcAft>
        <a:spcPct val="0"/>
      </a:spcAft>
      <a:defRPr kern="1200">
        <a:solidFill>
          <a:schemeClr val="tx1"/>
        </a:solidFill>
        <a:latin typeface="Arial" pitchFamily="-109" charset="0"/>
        <a:ea typeface="+mn-ea"/>
        <a:cs typeface="+mn-cs"/>
      </a:defRPr>
    </a:lvl4pPr>
    <a:lvl5pPr marL="1828800" algn="l" rtl="0" fontAlgn="base">
      <a:spcBef>
        <a:spcPct val="0"/>
      </a:spcBef>
      <a:spcAft>
        <a:spcPct val="0"/>
      </a:spcAft>
      <a:defRPr kern="1200">
        <a:solidFill>
          <a:schemeClr val="tx1"/>
        </a:solidFill>
        <a:latin typeface="Arial" pitchFamily="-109" charset="0"/>
        <a:ea typeface="+mn-ea"/>
        <a:cs typeface="+mn-cs"/>
      </a:defRPr>
    </a:lvl5pPr>
    <a:lvl6pPr marL="2286000" algn="l" defTabSz="457200" rtl="0" eaLnBrk="1" latinLnBrk="0" hangingPunct="1">
      <a:defRPr kern="1200">
        <a:solidFill>
          <a:schemeClr val="tx1"/>
        </a:solidFill>
        <a:latin typeface="Arial" pitchFamily="-109" charset="0"/>
        <a:ea typeface="+mn-ea"/>
        <a:cs typeface="+mn-cs"/>
      </a:defRPr>
    </a:lvl6pPr>
    <a:lvl7pPr marL="2743200" algn="l" defTabSz="457200" rtl="0" eaLnBrk="1" latinLnBrk="0" hangingPunct="1">
      <a:defRPr kern="1200">
        <a:solidFill>
          <a:schemeClr val="tx1"/>
        </a:solidFill>
        <a:latin typeface="Arial" pitchFamily="-109" charset="0"/>
        <a:ea typeface="+mn-ea"/>
        <a:cs typeface="+mn-cs"/>
      </a:defRPr>
    </a:lvl7pPr>
    <a:lvl8pPr marL="3200400" algn="l" defTabSz="457200" rtl="0" eaLnBrk="1" latinLnBrk="0" hangingPunct="1">
      <a:defRPr kern="1200">
        <a:solidFill>
          <a:schemeClr val="tx1"/>
        </a:solidFill>
        <a:latin typeface="Arial" pitchFamily="-109" charset="0"/>
        <a:ea typeface="+mn-ea"/>
        <a:cs typeface="+mn-cs"/>
      </a:defRPr>
    </a:lvl8pPr>
    <a:lvl9pPr marL="3657600" algn="l" defTabSz="457200" rtl="0" eaLnBrk="1" latinLnBrk="0" hangingPunct="1">
      <a:defRPr kern="1200">
        <a:solidFill>
          <a:schemeClr val="tx1"/>
        </a:solidFill>
        <a:latin typeface="Arial" pitchFamily="-10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85" autoAdjust="0"/>
    <p:restoredTop sz="88682" autoAdjust="0"/>
  </p:normalViewPr>
  <p:slideViewPr>
    <p:cSldViewPr>
      <p:cViewPr varScale="1">
        <p:scale>
          <a:sx n="89" d="100"/>
          <a:sy n="89" d="100"/>
        </p:scale>
        <p:origin x="1352"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Users/alandear/Documents/Courses/340/PowerPoints/Misc%20materials/China%20currency.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Users/alandear/Documents/Courses/340/PowerPoints/Misc%20materials/China%20currency.xlsx" TargetMode="External"/><Relationship Id="rId2" Type="http://schemas.microsoft.com/office/2011/relationships/chartColorStyle" Target="colors5.xml"/><Relationship Id="rId1" Type="http://schemas.microsoft.com/office/2011/relationships/chartStyle" Target="style5.xml"/></Relationships>
</file>

<file path=ppt/charts/_rels/chart2.xml.rels><?xml version="1.0" encoding="UTF-8" standalone="yes"?>
<Relationships xmlns="http://schemas.openxmlformats.org/package/2006/relationships"><Relationship Id="rId1" Type="http://schemas.openxmlformats.org/officeDocument/2006/relationships/oleObject" Target="file:////Users/alandear/Documents/Courses/340/PowerPoints/Misc%20materials/China%20currency.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Users/alandear/Documents/Courses/340/PowerPoints/Misc%20materials/China%20currency.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oleObject" Target="file:////Users/alandear/Documents/Courses/340/PowerPoints/Misc%20materials/China%20currency.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Users/alandear/Documents/Courses/340/PowerPoints/Misc%20materials/China%20currency.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oleObject" Target="file:////Users/alandear/Documents/Courses/340/PowerPoints/Misc%20materials/China%20currency.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Users/alandear/Documents/Courses/340/PowerPoints/Misc%20materials/China%20currency.xlsx" TargetMode="External"/><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1" Type="http://schemas.openxmlformats.org/officeDocument/2006/relationships/oleObject" Target="file:////Users/alandear/Documents/Courses/340/PowerPoints/Misc%20materials/China%20currency.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Users/alandear/Documents/Courses/340/PowerPoints/Misc%20materials/China%20currency.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Sheet8!$B$1</c:f>
              <c:strCache>
                <c:ptCount val="1"/>
                <c:pt idx="0">
                  <c:v>$/euro</c:v>
                </c:pt>
              </c:strCache>
            </c:strRef>
          </c:tx>
          <c:spPr>
            <a:ln>
              <a:solidFill>
                <a:srgbClr val="00B050"/>
              </a:solidFill>
            </a:ln>
          </c:spPr>
          <c:marker>
            <c:symbol val="none"/>
          </c:marker>
          <c:cat>
            <c:strRef>
              <c:f>Sheet8!$A$2:$A$131</c:f>
              <c:strCache>
                <c:ptCount val="130"/>
                <c:pt idx="0">
                  <c:v>M1 2000</c:v>
                </c:pt>
                <c:pt idx="1">
                  <c:v>M2 2000</c:v>
                </c:pt>
                <c:pt idx="2">
                  <c:v>M3 2000</c:v>
                </c:pt>
                <c:pt idx="3">
                  <c:v>M4 2000</c:v>
                </c:pt>
                <c:pt idx="4">
                  <c:v>M5 2000</c:v>
                </c:pt>
                <c:pt idx="5">
                  <c:v>M6 2000</c:v>
                </c:pt>
                <c:pt idx="6">
                  <c:v>M7 2000</c:v>
                </c:pt>
                <c:pt idx="7">
                  <c:v>M8 2000</c:v>
                </c:pt>
                <c:pt idx="8">
                  <c:v>M9 2000</c:v>
                </c:pt>
                <c:pt idx="9">
                  <c:v>M10 2000</c:v>
                </c:pt>
                <c:pt idx="10">
                  <c:v>M11 2000</c:v>
                </c:pt>
                <c:pt idx="11">
                  <c:v>M12 2000</c:v>
                </c:pt>
                <c:pt idx="12">
                  <c:v>M1 2001</c:v>
                </c:pt>
                <c:pt idx="13">
                  <c:v>M2 2001</c:v>
                </c:pt>
                <c:pt idx="14">
                  <c:v>M3 2001</c:v>
                </c:pt>
                <c:pt idx="15">
                  <c:v>M4 2001</c:v>
                </c:pt>
                <c:pt idx="16">
                  <c:v>M5 2001</c:v>
                </c:pt>
                <c:pt idx="17">
                  <c:v>M6 2001</c:v>
                </c:pt>
                <c:pt idx="18">
                  <c:v>M7 2001</c:v>
                </c:pt>
                <c:pt idx="19">
                  <c:v>M8 2001</c:v>
                </c:pt>
                <c:pt idx="20">
                  <c:v>M9 2001</c:v>
                </c:pt>
                <c:pt idx="21">
                  <c:v>M10 2001</c:v>
                </c:pt>
                <c:pt idx="22">
                  <c:v>M11 2001</c:v>
                </c:pt>
                <c:pt idx="23">
                  <c:v>M12 2001</c:v>
                </c:pt>
                <c:pt idx="24">
                  <c:v>M1 2002</c:v>
                </c:pt>
                <c:pt idx="25">
                  <c:v>M2 2002</c:v>
                </c:pt>
                <c:pt idx="26">
                  <c:v>M3 2002</c:v>
                </c:pt>
                <c:pt idx="27">
                  <c:v>M4 2002</c:v>
                </c:pt>
                <c:pt idx="28">
                  <c:v>M5 2002</c:v>
                </c:pt>
                <c:pt idx="29">
                  <c:v>M6 2002</c:v>
                </c:pt>
                <c:pt idx="30">
                  <c:v>M7 2002</c:v>
                </c:pt>
                <c:pt idx="31">
                  <c:v>M8 2002</c:v>
                </c:pt>
                <c:pt idx="32">
                  <c:v>M9 2002</c:v>
                </c:pt>
                <c:pt idx="33">
                  <c:v>M10 2002</c:v>
                </c:pt>
                <c:pt idx="34">
                  <c:v>M11 2002</c:v>
                </c:pt>
                <c:pt idx="35">
                  <c:v>M12 2002</c:v>
                </c:pt>
                <c:pt idx="36">
                  <c:v>M1 2003</c:v>
                </c:pt>
                <c:pt idx="37">
                  <c:v>M2 2003</c:v>
                </c:pt>
                <c:pt idx="38">
                  <c:v>M3 2003</c:v>
                </c:pt>
                <c:pt idx="39">
                  <c:v>M4 2003</c:v>
                </c:pt>
                <c:pt idx="40">
                  <c:v>M5 2003</c:v>
                </c:pt>
                <c:pt idx="41">
                  <c:v>M6 2003</c:v>
                </c:pt>
                <c:pt idx="42">
                  <c:v>M7 2003</c:v>
                </c:pt>
                <c:pt idx="43">
                  <c:v>M8 2003</c:v>
                </c:pt>
                <c:pt idx="44">
                  <c:v>M9 2003</c:v>
                </c:pt>
                <c:pt idx="45">
                  <c:v>M10 2003</c:v>
                </c:pt>
                <c:pt idx="46">
                  <c:v>M11 2003</c:v>
                </c:pt>
                <c:pt idx="47">
                  <c:v>M12 2003</c:v>
                </c:pt>
                <c:pt idx="48">
                  <c:v>M1 2004</c:v>
                </c:pt>
                <c:pt idx="49">
                  <c:v>M2 2004</c:v>
                </c:pt>
                <c:pt idx="50">
                  <c:v>M3 2004</c:v>
                </c:pt>
                <c:pt idx="51">
                  <c:v>M4 2004</c:v>
                </c:pt>
                <c:pt idx="52">
                  <c:v>M5 2004</c:v>
                </c:pt>
                <c:pt idx="53">
                  <c:v>M6 2004</c:v>
                </c:pt>
                <c:pt idx="54">
                  <c:v>M7 2004</c:v>
                </c:pt>
                <c:pt idx="55">
                  <c:v>M8 2004</c:v>
                </c:pt>
                <c:pt idx="56">
                  <c:v>M9 2004</c:v>
                </c:pt>
                <c:pt idx="57">
                  <c:v>M10 2004</c:v>
                </c:pt>
                <c:pt idx="58">
                  <c:v>M11 2004</c:v>
                </c:pt>
                <c:pt idx="59">
                  <c:v>M12 2004</c:v>
                </c:pt>
                <c:pt idx="60">
                  <c:v>M1 2005</c:v>
                </c:pt>
                <c:pt idx="61">
                  <c:v>M2 2005</c:v>
                </c:pt>
                <c:pt idx="62">
                  <c:v>M3 2005</c:v>
                </c:pt>
                <c:pt idx="63">
                  <c:v>M4 2005</c:v>
                </c:pt>
                <c:pt idx="64">
                  <c:v>M5 2005</c:v>
                </c:pt>
                <c:pt idx="65">
                  <c:v>M6 2005</c:v>
                </c:pt>
                <c:pt idx="66">
                  <c:v>M7 2005</c:v>
                </c:pt>
                <c:pt idx="67">
                  <c:v>M8 2005</c:v>
                </c:pt>
                <c:pt idx="68">
                  <c:v>M9 2005</c:v>
                </c:pt>
                <c:pt idx="69">
                  <c:v>M10 2005</c:v>
                </c:pt>
                <c:pt idx="70">
                  <c:v>M11 2005</c:v>
                </c:pt>
                <c:pt idx="71">
                  <c:v>M12 2005</c:v>
                </c:pt>
                <c:pt idx="72">
                  <c:v>M1 2006</c:v>
                </c:pt>
                <c:pt idx="73">
                  <c:v>M2 2006</c:v>
                </c:pt>
                <c:pt idx="74">
                  <c:v>M3 2006</c:v>
                </c:pt>
                <c:pt idx="75">
                  <c:v>M4 2006</c:v>
                </c:pt>
                <c:pt idx="76">
                  <c:v>M5 2006</c:v>
                </c:pt>
                <c:pt idx="77">
                  <c:v>M6 2006</c:v>
                </c:pt>
                <c:pt idx="78">
                  <c:v>M7 2006</c:v>
                </c:pt>
                <c:pt idx="79">
                  <c:v>M8 2006</c:v>
                </c:pt>
                <c:pt idx="80">
                  <c:v>M9 2006</c:v>
                </c:pt>
                <c:pt idx="81">
                  <c:v>M10 2006</c:v>
                </c:pt>
                <c:pt idx="82">
                  <c:v>M11 2006</c:v>
                </c:pt>
                <c:pt idx="83">
                  <c:v>M12 2006</c:v>
                </c:pt>
                <c:pt idx="84">
                  <c:v>M1 2007</c:v>
                </c:pt>
                <c:pt idx="85">
                  <c:v>M2 2007</c:v>
                </c:pt>
                <c:pt idx="86">
                  <c:v>M3 2007</c:v>
                </c:pt>
                <c:pt idx="87">
                  <c:v>M4 2007</c:v>
                </c:pt>
                <c:pt idx="88">
                  <c:v>M5 2007</c:v>
                </c:pt>
                <c:pt idx="89">
                  <c:v>M6 2007</c:v>
                </c:pt>
                <c:pt idx="90">
                  <c:v>M7 2007</c:v>
                </c:pt>
                <c:pt idx="91">
                  <c:v>M8 2007</c:v>
                </c:pt>
                <c:pt idx="92">
                  <c:v>M9 2007</c:v>
                </c:pt>
                <c:pt idx="93">
                  <c:v>M10 2007</c:v>
                </c:pt>
                <c:pt idx="94">
                  <c:v>M11 2007</c:v>
                </c:pt>
                <c:pt idx="95">
                  <c:v>M12 2007</c:v>
                </c:pt>
                <c:pt idx="96">
                  <c:v>M1 2008</c:v>
                </c:pt>
                <c:pt idx="97">
                  <c:v>M2 2008</c:v>
                </c:pt>
                <c:pt idx="98">
                  <c:v>M3 2008</c:v>
                </c:pt>
                <c:pt idx="99">
                  <c:v>M4 2008</c:v>
                </c:pt>
                <c:pt idx="100">
                  <c:v>M5 2008</c:v>
                </c:pt>
                <c:pt idx="101">
                  <c:v>M6 2008</c:v>
                </c:pt>
                <c:pt idx="102">
                  <c:v>M7 2008</c:v>
                </c:pt>
                <c:pt idx="103">
                  <c:v>M8 2008</c:v>
                </c:pt>
                <c:pt idx="104">
                  <c:v>M9 2008</c:v>
                </c:pt>
                <c:pt idx="105">
                  <c:v>M10 2008</c:v>
                </c:pt>
                <c:pt idx="106">
                  <c:v>M11 2008</c:v>
                </c:pt>
                <c:pt idx="107">
                  <c:v>M12 2008</c:v>
                </c:pt>
                <c:pt idx="108">
                  <c:v>M1 2009</c:v>
                </c:pt>
                <c:pt idx="109">
                  <c:v>M2 2009</c:v>
                </c:pt>
                <c:pt idx="110">
                  <c:v>M3 2009</c:v>
                </c:pt>
                <c:pt idx="111">
                  <c:v>M4 2009</c:v>
                </c:pt>
                <c:pt idx="112">
                  <c:v>M5 2009</c:v>
                </c:pt>
                <c:pt idx="113">
                  <c:v>M6 2009</c:v>
                </c:pt>
                <c:pt idx="114">
                  <c:v>M7 2009</c:v>
                </c:pt>
                <c:pt idx="115">
                  <c:v>M8 2009</c:v>
                </c:pt>
                <c:pt idx="116">
                  <c:v>M9 2009</c:v>
                </c:pt>
                <c:pt idx="117">
                  <c:v>M10 2009</c:v>
                </c:pt>
                <c:pt idx="118">
                  <c:v>M11 2009</c:v>
                </c:pt>
                <c:pt idx="119">
                  <c:v>M12 2009</c:v>
                </c:pt>
                <c:pt idx="120">
                  <c:v>M1 2010</c:v>
                </c:pt>
                <c:pt idx="121">
                  <c:v>M2 2010</c:v>
                </c:pt>
                <c:pt idx="122">
                  <c:v>M3 2010</c:v>
                </c:pt>
                <c:pt idx="123">
                  <c:v>M4 2010</c:v>
                </c:pt>
                <c:pt idx="124">
                  <c:v>M5 2010</c:v>
                </c:pt>
                <c:pt idx="125">
                  <c:v>M6 2010</c:v>
                </c:pt>
                <c:pt idx="126">
                  <c:v>M7 2010</c:v>
                </c:pt>
                <c:pt idx="127">
                  <c:v>M8 2010</c:v>
                </c:pt>
                <c:pt idx="128">
                  <c:v>M9 2010</c:v>
                </c:pt>
                <c:pt idx="129">
                  <c:v>M10 2010</c:v>
                </c:pt>
              </c:strCache>
            </c:strRef>
          </c:cat>
          <c:val>
            <c:numRef>
              <c:f>Sheet8!$B$2:$B$131</c:f>
              <c:numCache>
                <c:formatCode>0.000</c:formatCode>
                <c:ptCount val="130"/>
                <c:pt idx="0">
                  <c:v>1.0137</c:v>
                </c:pt>
                <c:pt idx="1">
                  <c:v>0.98341999999999996</c:v>
                </c:pt>
                <c:pt idx="2">
                  <c:v>0.96433999999999997</c:v>
                </c:pt>
                <c:pt idx="3">
                  <c:v>0.94694999999999996</c:v>
                </c:pt>
                <c:pt idx="4">
                  <c:v>0.90597000000000005</c:v>
                </c:pt>
                <c:pt idx="5">
                  <c:v>0.94918000000000002</c:v>
                </c:pt>
                <c:pt idx="6">
                  <c:v>0.93966000000000005</c:v>
                </c:pt>
                <c:pt idx="7">
                  <c:v>0.90405999999999997</c:v>
                </c:pt>
                <c:pt idx="8">
                  <c:v>0.87211000000000005</c:v>
                </c:pt>
                <c:pt idx="9">
                  <c:v>0.85516000000000003</c:v>
                </c:pt>
                <c:pt idx="10">
                  <c:v>0.85638999999999998</c:v>
                </c:pt>
                <c:pt idx="11">
                  <c:v>0.89732000000000001</c:v>
                </c:pt>
                <c:pt idx="12">
                  <c:v>0.93828</c:v>
                </c:pt>
                <c:pt idx="13">
                  <c:v>0.92171000000000003</c:v>
                </c:pt>
                <c:pt idx="14">
                  <c:v>0.90952</c:v>
                </c:pt>
                <c:pt idx="15">
                  <c:v>0.89185000000000003</c:v>
                </c:pt>
                <c:pt idx="16">
                  <c:v>0.87416000000000005</c:v>
                </c:pt>
                <c:pt idx="17">
                  <c:v>0.85316999999999998</c:v>
                </c:pt>
                <c:pt idx="18">
                  <c:v>0.86065999999999998</c:v>
                </c:pt>
                <c:pt idx="19">
                  <c:v>0.90047999999999995</c:v>
                </c:pt>
                <c:pt idx="20">
                  <c:v>0.91110000000000002</c:v>
                </c:pt>
                <c:pt idx="21">
                  <c:v>0.90586999999999995</c:v>
                </c:pt>
                <c:pt idx="22">
                  <c:v>0.88831000000000004</c:v>
                </c:pt>
                <c:pt idx="23">
                  <c:v>0.89237</c:v>
                </c:pt>
                <c:pt idx="24">
                  <c:v>0.88329000000000002</c:v>
                </c:pt>
                <c:pt idx="25">
                  <c:v>0.87004000000000004</c:v>
                </c:pt>
                <c:pt idx="26">
                  <c:v>0.87580000000000002</c:v>
                </c:pt>
                <c:pt idx="27">
                  <c:v>0.88583999999999996</c:v>
                </c:pt>
                <c:pt idx="28">
                  <c:v>0.92090000000000005</c:v>
                </c:pt>
                <c:pt idx="29">
                  <c:v>0.95543999999999996</c:v>
                </c:pt>
                <c:pt idx="30">
                  <c:v>0.99217999999999995</c:v>
                </c:pt>
                <c:pt idx="31">
                  <c:v>0.97770000000000001</c:v>
                </c:pt>
                <c:pt idx="32">
                  <c:v>0.98085</c:v>
                </c:pt>
                <c:pt idx="33">
                  <c:v>0.98082999999999998</c:v>
                </c:pt>
                <c:pt idx="34">
                  <c:v>0.9919</c:v>
                </c:pt>
                <c:pt idx="35">
                  <c:v>1.0182599999999999</c:v>
                </c:pt>
                <c:pt idx="36">
                  <c:v>1.06219</c:v>
                </c:pt>
                <c:pt idx="37">
                  <c:v>1.0772999999999999</c:v>
                </c:pt>
                <c:pt idx="38">
                  <c:v>1.0806500000000001</c:v>
                </c:pt>
                <c:pt idx="39">
                  <c:v>1.0847599999999999</c:v>
                </c:pt>
                <c:pt idx="40">
                  <c:v>1.15703</c:v>
                </c:pt>
                <c:pt idx="41">
                  <c:v>1.16628</c:v>
                </c:pt>
                <c:pt idx="42">
                  <c:v>1.1371800000000001</c:v>
                </c:pt>
                <c:pt idx="43">
                  <c:v>1.1138699999999999</c:v>
                </c:pt>
                <c:pt idx="44">
                  <c:v>1.1221699999999999</c:v>
                </c:pt>
                <c:pt idx="45">
                  <c:v>1.16919</c:v>
                </c:pt>
                <c:pt idx="46">
                  <c:v>1.1701999999999999</c:v>
                </c:pt>
                <c:pt idx="47">
                  <c:v>1.2291099999999999</c:v>
                </c:pt>
                <c:pt idx="48">
                  <c:v>1.26132</c:v>
                </c:pt>
                <c:pt idx="49">
                  <c:v>1.2646500000000001</c:v>
                </c:pt>
                <c:pt idx="50">
                  <c:v>1.22617</c:v>
                </c:pt>
                <c:pt idx="51">
                  <c:v>1.1990700000000001</c:v>
                </c:pt>
                <c:pt idx="52">
                  <c:v>1.19977</c:v>
                </c:pt>
                <c:pt idx="53">
                  <c:v>1.21383</c:v>
                </c:pt>
                <c:pt idx="54">
                  <c:v>1.2265900000000001</c:v>
                </c:pt>
                <c:pt idx="55">
                  <c:v>1.2176</c:v>
                </c:pt>
                <c:pt idx="56">
                  <c:v>1.2217800000000001</c:v>
                </c:pt>
                <c:pt idx="57">
                  <c:v>1.2489699999999999</c:v>
                </c:pt>
                <c:pt idx="58">
                  <c:v>1.29914</c:v>
                </c:pt>
                <c:pt idx="59">
                  <c:v>1.34076</c:v>
                </c:pt>
                <c:pt idx="60">
                  <c:v>1.32464</c:v>
                </c:pt>
                <c:pt idx="61">
                  <c:v>1.3014300000000001</c:v>
                </c:pt>
                <c:pt idx="62">
                  <c:v>1.31907</c:v>
                </c:pt>
                <c:pt idx="63">
                  <c:v>1.29379</c:v>
                </c:pt>
                <c:pt idx="64">
                  <c:v>1.2694000000000001</c:v>
                </c:pt>
                <c:pt idx="65">
                  <c:v>1.2164900000000001</c:v>
                </c:pt>
                <c:pt idx="66">
                  <c:v>1.2037199999999999</c:v>
                </c:pt>
                <c:pt idx="67">
                  <c:v>1.2292400000000001</c:v>
                </c:pt>
                <c:pt idx="68">
                  <c:v>1.2256400000000001</c:v>
                </c:pt>
                <c:pt idx="69">
                  <c:v>1.2014499999999999</c:v>
                </c:pt>
                <c:pt idx="70">
                  <c:v>1.1785699999999999</c:v>
                </c:pt>
                <c:pt idx="71">
                  <c:v>1.1856199999999999</c:v>
                </c:pt>
                <c:pt idx="72">
                  <c:v>1.21031</c:v>
                </c:pt>
                <c:pt idx="73">
                  <c:v>1.19384</c:v>
                </c:pt>
                <c:pt idx="74">
                  <c:v>1.202</c:v>
                </c:pt>
                <c:pt idx="75">
                  <c:v>1.22712</c:v>
                </c:pt>
                <c:pt idx="76">
                  <c:v>1.2769600000000001</c:v>
                </c:pt>
                <c:pt idx="77">
                  <c:v>1.2649999999999999</c:v>
                </c:pt>
                <c:pt idx="78">
                  <c:v>1.26837</c:v>
                </c:pt>
                <c:pt idx="79">
                  <c:v>1.2811300000000001</c:v>
                </c:pt>
                <c:pt idx="80">
                  <c:v>1.27274</c:v>
                </c:pt>
                <c:pt idx="81">
                  <c:v>1.2611000000000001</c:v>
                </c:pt>
                <c:pt idx="82">
                  <c:v>1.28796</c:v>
                </c:pt>
                <c:pt idx="83">
                  <c:v>1.32125</c:v>
                </c:pt>
                <c:pt idx="84">
                  <c:v>1.2998000000000001</c:v>
                </c:pt>
                <c:pt idx="85">
                  <c:v>1.3073600000000001</c:v>
                </c:pt>
                <c:pt idx="86">
                  <c:v>1.3241400000000001</c:v>
                </c:pt>
                <c:pt idx="87">
                  <c:v>1.3515299999999999</c:v>
                </c:pt>
                <c:pt idx="88">
                  <c:v>1.35111</c:v>
                </c:pt>
                <c:pt idx="89">
                  <c:v>1.3418099999999999</c:v>
                </c:pt>
                <c:pt idx="90">
                  <c:v>1.3715200000000001</c:v>
                </c:pt>
                <c:pt idx="91">
                  <c:v>1.36216</c:v>
                </c:pt>
                <c:pt idx="92">
                  <c:v>1.3893899999999999</c:v>
                </c:pt>
                <c:pt idx="93">
                  <c:v>1.4226799999999999</c:v>
                </c:pt>
                <c:pt idx="94">
                  <c:v>1.4682599999999999</c:v>
                </c:pt>
                <c:pt idx="95">
                  <c:v>1.45787</c:v>
                </c:pt>
                <c:pt idx="96">
                  <c:v>1.4717100000000001</c:v>
                </c:pt>
                <c:pt idx="97">
                  <c:v>1.4745999999999999</c:v>
                </c:pt>
                <c:pt idx="98">
                  <c:v>1.55236</c:v>
                </c:pt>
                <c:pt idx="99">
                  <c:v>1.57494</c:v>
                </c:pt>
                <c:pt idx="100">
                  <c:v>1.55559</c:v>
                </c:pt>
                <c:pt idx="101">
                  <c:v>1.55518</c:v>
                </c:pt>
                <c:pt idx="102">
                  <c:v>1.57691</c:v>
                </c:pt>
                <c:pt idx="103">
                  <c:v>1.4968699999999999</c:v>
                </c:pt>
                <c:pt idx="104">
                  <c:v>1.4366000000000001</c:v>
                </c:pt>
                <c:pt idx="105">
                  <c:v>1.33046</c:v>
                </c:pt>
                <c:pt idx="106">
                  <c:v>1.2730900000000001</c:v>
                </c:pt>
                <c:pt idx="107">
                  <c:v>1.36225</c:v>
                </c:pt>
                <c:pt idx="108">
                  <c:v>1.3239799999999999</c:v>
                </c:pt>
                <c:pt idx="109">
                  <c:v>1.2783800000000001</c:v>
                </c:pt>
                <c:pt idx="110">
                  <c:v>1.3038400000000001</c:v>
                </c:pt>
                <c:pt idx="111">
                  <c:v>1.3188500000000001</c:v>
                </c:pt>
                <c:pt idx="112">
                  <c:v>1.3628</c:v>
                </c:pt>
                <c:pt idx="113">
                  <c:v>1.40154</c:v>
                </c:pt>
                <c:pt idx="114">
                  <c:v>1.4086799999999999</c:v>
                </c:pt>
                <c:pt idx="115">
                  <c:v>1.4267399999999999</c:v>
                </c:pt>
                <c:pt idx="116">
                  <c:v>1.45597</c:v>
                </c:pt>
                <c:pt idx="117">
                  <c:v>1.4815100000000001</c:v>
                </c:pt>
                <c:pt idx="118">
                  <c:v>1.4913700000000001</c:v>
                </c:pt>
                <c:pt idx="119">
                  <c:v>1.45991</c:v>
                </c:pt>
                <c:pt idx="120">
                  <c:v>1.4269799999999999</c:v>
                </c:pt>
                <c:pt idx="121">
                  <c:v>1.36843</c:v>
                </c:pt>
                <c:pt idx="122">
                  <c:v>1.3592599999999999</c:v>
                </c:pt>
                <c:pt idx="123">
                  <c:v>1.34077</c:v>
                </c:pt>
                <c:pt idx="124">
                  <c:v>1.2558800000000001</c:v>
                </c:pt>
                <c:pt idx="125">
                  <c:v>1.22071</c:v>
                </c:pt>
                <c:pt idx="126">
                  <c:v>1.27782</c:v>
                </c:pt>
                <c:pt idx="127">
                  <c:v>1.2890600000000001</c:v>
                </c:pt>
                <c:pt idx="128">
                  <c:v>1.3068900000000001</c:v>
                </c:pt>
                <c:pt idx="129" formatCode="General">
                  <c:v>1.3896999999999999</c:v>
                </c:pt>
              </c:numCache>
            </c:numRef>
          </c:val>
          <c:smooth val="0"/>
          <c:extLst>
            <c:ext xmlns:c16="http://schemas.microsoft.com/office/drawing/2014/chart" uri="{C3380CC4-5D6E-409C-BE32-E72D297353CC}">
              <c16:uniqueId val="{00000000-7E20-0140-949A-33A962535AE1}"/>
            </c:ext>
          </c:extLst>
        </c:ser>
        <c:dLbls>
          <c:showLegendKey val="0"/>
          <c:showVal val="0"/>
          <c:showCatName val="0"/>
          <c:showSerName val="0"/>
          <c:showPercent val="0"/>
          <c:showBubbleSize val="0"/>
        </c:dLbls>
        <c:smooth val="0"/>
        <c:axId val="-1077150448"/>
        <c:axId val="-1077149088"/>
      </c:lineChart>
      <c:catAx>
        <c:axId val="-1077150448"/>
        <c:scaling>
          <c:orientation val="minMax"/>
        </c:scaling>
        <c:delete val="0"/>
        <c:axPos val="b"/>
        <c:numFmt formatCode="General" sourceLinked="0"/>
        <c:majorTickMark val="out"/>
        <c:minorTickMark val="none"/>
        <c:tickLblPos val="nextTo"/>
        <c:txPr>
          <a:bodyPr/>
          <a:lstStyle/>
          <a:p>
            <a:pPr>
              <a:defRPr sz="1800"/>
            </a:pPr>
            <a:endParaRPr lang="en-US"/>
          </a:p>
        </c:txPr>
        <c:crossAx val="-1077149088"/>
        <c:crosses val="autoZero"/>
        <c:auto val="1"/>
        <c:lblAlgn val="ctr"/>
        <c:lblOffset val="100"/>
        <c:noMultiLvlLbl val="0"/>
      </c:catAx>
      <c:valAx>
        <c:axId val="-1077149088"/>
        <c:scaling>
          <c:orientation val="minMax"/>
        </c:scaling>
        <c:delete val="0"/>
        <c:axPos val="l"/>
        <c:majorGridlines/>
        <c:numFmt formatCode="0.000" sourceLinked="1"/>
        <c:majorTickMark val="out"/>
        <c:minorTickMark val="none"/>
        <c:tickLblPos val="nextTo"/>
        <c:txPr>
          <a:bodyPr/>
          <a:lstStyle/>
          <a:p>
            <a:pPr>
              <a:defRPr sz="1800"/>
            </a:pPr>
            <a:endParaRPr lang="en-US"/>
          </a:p>
        </c:txPr>
        <c:crossAx val="-1077150448"/>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spPr>
            <a:ln>
              <a:solidFill>
                <a:schemeClr val="tx1"/>
              </a:solidFill>
            </a:ln>
          </c:spPr>
          <c:marker>
            <c:symbol val="none"/>
          </c:marker>
          <c:cat>
            <c:strRef>
              <c:f>'IFS Online'!$J$5:$HY$5</c:f>
              <c:strCache>
                <c:ptCount val="224"/>
                <c:pt idx="0">
                  <c:v>2000 Jan</c:v>
                </c:pt>
                <c:pt idx="1">
                  <c:v>2000 Feb</c:v>
                </c:pt>
                <c:pt idx="2">
                  <c:v>2000 Mar</c:v>
                </c:pt>
                <c:pt idx="3">
                  <c:v>2000 Apr</c:v>
                </c:pt>
                <c:pt idx="4">
                  <c:v>2000 May</c:v>
                </c:pt>
                <c:pt idx="5">
                  <c:v>2000 Jun</c:v>
                </c:pt>
                <c:pt idx="6">
                  <c:v>2000 Jul</c:v>
                </c:pt>
                <c:pt idx="7">
                  <c:v>2000 Aug</c:v>
                </c:pt>
                <c:pt idx="8">
                  <c:v>2000 Sep</c:v>
                </c:pt>
                <c:pt idx="9">
                  <c:v>2000 Oct</c:v>
                </c:pt>
                <c:pt idx="10">
                  <c:v>2000 Nov</c:v>
                </c:pt>
                <c:pt idx="11">
                  <c:v>2000 Dec</c:v>
                </c:pt>
                <c:pt idx="12">
                  <c:v>2001 Jan</c:v>
                </c:pt>
                <c:pt idx="13">
                  <c:v>2001 Feb</c:v>
                </c:pt>
                <c:pt idx="14">
                  <c:v>2001 Mar</c:v>
                </c:pt>
                <c:pt idx="15">
                  <c:v>2001 Apr</c:v>
                </c:pt>
                <c:pt idx="16">
                  <c:v>2001 May</c:v>
                </c:pt>
                <c:pt idx="17">
                  <c:v>2001 Jun</c:v>
                </c:pt>
                <c:pt idx="18">
                  <c:v>2001 Jul</c:v>
                </c:pt>
                <c:pt idx="19">
                  <c:v>2001 Aug</c:v>
                </c:pt>
                <c:pt idx="20">
                  <c:v>2001 Sep</c:v>
                </c:pt>
                <c:pt idx="21">
                  <c:v>2001 Oct</c:v>
                </c:pt>
                <c:pt idx="22">
                  <c:v>2001 Nov</c:v>
                </c:pt>
                <c:pt idx="23">
                  <c:v>2001 Dec</c:v>
                </c:pt>
                <c:pt idx="24">
                  <c:v>2002 Jan</c:v>
                </c:pt>
                <c:pt idx="25">
                  <c:v>2002 Feb</c:v>
                </c:pt>
                <c:pt idx="26">
                  <c:v>2002 Mar</c:v>
                </c:pt>
                <c:pt idx="27">
                  <c:v>2002 Apr</c:v>
                </c:pt>
                <c:pt idx="28">
                  <c:v>2002 May</c:v>
                </c:pt>
                <c:pt idx="29">
                  <c:v>2002 Jun</c:v>
                </c:pt>
                <c:pt idx="30">
                  <c:v>2002 Jul</c:v>
                </c:pt>
                <c:pt idx="31">
                  <c:v>2002 Aug</c:v>
                </c:pt>
                <c:pt idx="32">
                  <c:v>2002 Sep</c:v>
                </c:pt>
                <c:pt idx="33">
                  <c:v>2002 Oct</c:v>
                </c:pt>
                <c:pt idx="34">
                  <c:v>2002 Nov</c:v>
                </c:pt>
                <c:pt idx="35">
                  <c:v>2002 Dec</c:v>
                </c:pt>
                <c:pt idx="36">
                  <c:v>2003 Jan</c:v>
                </c:pt>
                <c:pt idx="37">
                  <c:v>2003 Feb</c:v>
                </c:pt>
                <c:pt idx="38">
                  <c:v>2003 Mar</c:v>
                </c:pt>
                <c:pt idx="39">
                  <c:v>2003 Apr</c:v>
                </c:pt>
                <c:pt idx="40">
                  <c:v>2003 May</c:v>
                </c:pt>
                <c:pt idx="41">
                  <c:v>2003 Jun</c:v>
                </c:pt>
                <c:pt idx="42">
                  <c:v>2003 Jul</c:v>
                </c:pt>
                <c:pt idx="43">
                  <c:v>2003 Aug</c:v>
                </c:pt>
                <c:pt idx="44">
                  <c:v>2003 Sep</c:v>
                </c:pt>
                <c:pt idx="45">
                  <c:v>2003 Oct</c:v>
                </c:pt>
                <c:pt idx="46">
                  <c:v>2003 Nov</c:v>
                </c:pt>
                <c:pt idx="47">
                  <c:v>2003 Dec</c:v>
                </c:pt>
                <c:pt idx="48">
                  <c:v>2004 Jan</c:v>
                </c:pt>
                <c:pt idx="49">
                  <c:v>2004 Feb</c:v>
                </c:pt>
                <c:pt idx="50">
                  <c:v>2004 Mar</c:v>
                </c:pt>
                <c:pt idx="51">
                  <c:v>2004 Apr</c:v>
                </c:pt>
                <c:pt idx="52">
                  <c:v>2004 May</c:v>
                </c:pt>
                <c:pt idx="53">
                  <c:v>2004 Jun</c:v>
                </c:pt>
                <c:pt idx="54">
                  <c:v>2004 Jul</c:v>
                </c:pt>
                <c:pt idx="55">
                  <c:v>2004 Aug</c:v>
                </c:pt>
                <c:pt idx="56">
                  <c:v>2004 Sep</c:v>
                </c:pt>
                <c:pt idx="57">
                  <c:v>2004 Oct</c:v>
                </c:pt>
                <c:pt idx="58">
                  <c:v>2004 Nov</c:v>
                </c:pt>
                <c:pt idx="59">
                  <c:v>2004 Dec</c:v>
                </c:pt>
                <c:pt idx="60">
                  <c:v>2005 Jan</c:v>
                </c:pt>
                <c:pt idx="61">
                  <c:v>2005 Feb</c:v>
                </c:pt>
                <c:pt idx="62">
                  <c:v>2005 Mar</c:v>
                </c:pt>
                <c:pt idx="63">
                  <c:v>2005 Apr</c:v>
                </c:pt>
                <c:pt idx="64">
                  <c:v>2005 May</c:v>
                </c:pt>
                <c:pt idx="65">
                  <c:v>2005 Jun</c:v>
                </c:pt>
                <c:pt idx="66">
                  <c:v>2005 Jul</c:v>
                </c:pt>
                <c:pt idx="67">
                  <c:v>2005 Aug</c:v>
                </c:pt>
                <c:pt idx="68">
                  <c:v>2005 Sep</c:v>
                </c:pt>
                <c:pt idx="69">
                  <c:v>2005 Oct</c:v>
                </c:pt>
                <c:pt idx="70">
                  <c:v>2005 Nov</c:v>
                </c:pt>
                <c:pt idx="71">
                  <c:v>2005 Dec</c:v>
                </c:pt>
                <c:pt idx="72">
                  <c:v>2006 Jan</c:v>
                </c:pt>
                <c:pt idx="73">
                  <c:v>2006 Feb</c:v>
                </c:pt>
                <c:pt idx="74">
                  <c:v>2006 Mar</c:v>
                </c:pt>
                <c:pt idx="75">
                  <c:v>2006 Apr</c:v>
                </c:pt>
                <c:pt idx="76">
                  <c:v>2006 May</c:v>
                </c:pt>
                <c:pt idx="77">
                  <c:v>2006 Jun</c:v>
                </c:pt>
                <c:pt idx="78">
                  <c:v>2006 Jul</c:v>
                </c:pt>
                <c:pt idx="79">
                  <c:v>2006 Aug</c:v>
                </c:pt>
                <c:pt idx="80">
                  <c:v>2006 Sep</c:v>
                </c:pt>
                <c:pt idx="81">
                  <c:v>2006 Oct</c:v>
                </c:pt>
                <c:pt idx="82">
                  <c:v>2006 Nov</c:v>
                </c:pt>
                <c:pt idx="83">
                  <c:v>2006 Dec</c:v>
                </c:pt>
                <c:pt idx="84">
                  <c:v>2007 Jan</c:v>
                </c:pt>
                <c:pt idx="85">
                  <c:v>2007 Feb</c:v>
                </c:pt>
                <c:pt idx="86">
                  <c:v>2007 Mar</c:v>
                </c:pt>
                <c:pt idx="87">
                  <c:v>2007 Apr</c:v>
                </c:pt>
                <c:pt idx="88">
                  <c:v>2007 May</c:v>
                </c:pt>
                <c:pt idx="89">
                  <c:v>2007 Jun</c:v>
                </c:pt>
                <c:pt idx="90">
                  <c:v>2007 Jul</c:v>
                </c:pt>
                <c:pt idx="91">
                  <c:v>2007 Aug</c:v>
                </c:pt>
                <c:pt idx="92">
                  <c:v>2007 Sep</c:v>
                </c:pt>
                <c:pt idx="93">
                  <c:v>2007 Oct</c:v>
                </c:pt>
                <c:pt idx="94">
                  <c:v>2007 Nov</c:v>
                </c:pt>
                <c:pt idx="95">
                  <c:v>2007 Dec</c:v>
                </c:pt>
                <c:pt idx="96">
                  <c:v>2008 Jan</c:v>
                </c:pt>
                <c:pt idx="97">
                  <c:v>2008 Feb</c:v>
                </c:pt>
                <c:pt idx="98">
                  <c:v>2008 Mar</c:v>
                </c:pt>
                <c:pt idx="99">
                  <c:v>2008 Apr</c:v>
                </c:pt>
                <c:pt idx="100">
                  <c:v>2008 May</c:v>
                </c:pt>
                <c:pt idx="101">
                  <c:v>2008 Jun</c:v>
                </c:pt>
                <c:pt idx="102">
                  <c:v>2008 Jul</c:v>
                </c:pt>
                <c:pt idx="103">
                  <c:v>2008 Aug</c:v>
                </c:pt>
                <c:pt idx="104">
                  <c:v>2008 Sep</c:v>
                </c:pt>
                <c:pt idx="105">
                  <c:v>2008 Oct</c:v>
                </c:pt>
                <c:pt idx="106">
                  <c:v>2008 Nov</c:v>
                </c:pt>
                <c:pt idx="107">
                  <c:v>2008 Dec</c:v>
                </c:pt>
                <c:pt idx="108">
                  <c:v>2009 Jan</c:v>
                </c:pt>
                <c:pt idx="109">
                  <c:v>2009 Feb</c:v>
                </c:pt>
                <c:pt idx="110">
                  <c:v>2009 Mar</c:v>
                </c:pt>
                <c:pt idx="111">
                  <c:v>2009 Apr</c:v>
                </c:pt>
                <c:pt idx="112">
                  <c:v>2009 May</c:v>
                </c:pt>
                <c:pt idx="113">
                  <c:v>2009 Jun</c:v>
                </c:pt>
                <c:pt idx="114">
                  <c:v>2009 Jul</c:v>
                </c:pt>
                <c:pt idx="115">
                  <c:v>2009 Aug</c:v>
                </c:pt>
                <c:pt idx="116">
                  <c:v>2009 Sep</c:v>
                </c:pt>
                <c:pt idx="117">
                  <c:v>2009 Oct</c:v>
                </c:pt>
                <c:pt idx="118">
                  <c:v>2009 Nov</c:v>
                </c:pt>
                <c:pt idx="119">
                  <c:v>2009 Dec</c:v>
                </c:pt>
                <c:pt idx="120">
                  <c:v>2010 Jan</c:v>
                </c:pt>
                <c:pt idx="121">
                  <c:v>2010 Feb</c:v>
                </c:pt>
                <c:pt idx="122">
                  <c:v>2010 Mar</c:v>
                </c:pt>
                <c:pt idx="123">
                  <c:v>2010 Apr</c:v>
                </c:pt>
                <c:pt idx="124">
                  <c:v>2010 May</c:v>
                </c:pt>
                <c:pt idx="125">
                  <c:v>2010 Jun</c:v>
                </c:pt>
                <c:pt idx="126">
                  <c:v>2010 Jul</c:v>
                </c:pt>
                <c:pt idx="127">
                  <c:v>2010 Aug</c:v>
                </c:pt>
                <c:pt idx="128">
                  <c:v>2010 Sep</c:v>
                </c:pt>
                <c:pt idx="129">
                  <c:v>2010 Oct</c:v>
                </c:pt>
                <c:pt idx="130">
                  <c:v>2010 Nov</c:v>
                </c:pt>
                <c:pt idx="131">
                  <c:v>2010 Dec</c:v>
                </c:pt>
                <c:pt idx="132">
                  <c:v>2011 Jan</c:v>
                </c:pt>
                <c:pt idx="133">
                  <c:v>2011 Feb</c:v>
                </c:pt>
                <c:pt idx="134">
                  <c:v>2011 Mar</c:v>
                </c:pt>
                <c:pt idx="135">
                  <c:v>2011 Apr</c:v>
                </c:pt>
                <c:pt idx="136">
                  <c:v>2011 May</c:v>
                </c:pt>
                <c:pt idx="137">
                  <c:v>2011 Jun</c:v>
                </c:pt>
                <c:pt idx="138">
                  <c:v>2011 Jul</c:v>
                </c:pt>
                <c:pt idx="139">
                  <c:v>2011 Aug</c:v>
                </c:pt>
                <c:pt idx="140">
                  <c:v>2011 Sep</c:v>
                </c:pt>
                <c:pt idx="141">
                  <c:v>2011 Oct</c:v>
                </c:pt>
                <c:pt idx="142">
                  <c:v>2011 Nov</c:v>
                </c:pt>
                <c:pt idx="143">
                  <c:v>2011 Dec</c:v>
                </c:pt>
                <c:pt idx="144">
                  <c:v>2012 Jan</c:v>
                </c:pt>
                <c:pt idx="145">
                  <c:v>2012 Feb</c:v>
                </c:pt>
                <c:pt idx="146">
                  <c:v>2012 Mar</c:v>
                </c:pt>
                <c:pt idx="147">
                  <c:v>2012 Apr</c:v>
                </c:pt>
                <c:pt idx="148">
                  <c:v>2012 May</c:v>
                </c:pt>
                <c:pt idx="149">
                  <c:v>2012 Jun</c:v>
                </c:pt>
                <c:pt idx="150">
                  <c:v>2012 Jul</c:v>
                </c:pt>
                <c:pt idx="151">
                  <c:v>2012 Aug</c:v>
                </c:pt>
                <c:pt idx="152">
                  <c:v>2012 Sep</c:v>
                </c:pt>
                <c:pt idx="153">
                  <c:v>2012 Oct</c:v>
                </c:pt>
                <c:pt idx="154">
                  <c:v>2012 Nov</c:v>
                </c:pt>
                <c:pt idx="155">
                  <c:v>2012 Dec</c:v>
                </c:pt>
                <c:pt idx="156">
                  <c:v>2013 Jan</c:v>
                </c:pt>
                <c:pt idx="157">
                  <c:v>2013 Feb</c:v>
                </c:pt>
                <c:pt idx="158">
                  <c:v>2013 Mar</c:v>
                </c:pt>
                <c:pt idx="159">
                  <c:v>2013 Apr</c:v>
                </c:pt>
                <c:pt idx="160">
                  <c:v>2013 May</c:v>
                </c:pt>
                <c:pt idx="161">
                  <c:v>2013 Jun</c:v>
                </c:pt>
                <c:pt idx="162">
                  <c:v>2013 Jul</c:v>
                </c:pt>
                <c:pt idx="163">
                  <c:v>2013 Aug</c:v>
                </c:pt>
                <c:pt idx="164">
                  <c:v>2013 Sep</c:v>
                </c:pt>
                <c:pt idx="165">
                  <c:v>2013 Oct</c:v>
                </c:pt>
                <c:pt idx="166">
                  <c:v>2013 Nov</c:v>
                </c:pt>
                <c:pt idx="167">
                  <c:v>2013 Dec</c:v>
                </c:pt>
                <c:pt idx="168">
                  <c:v>2014 Jan</c:v>
                </c:pt>
                <c:pt idx="169">
                  <c:v>2014 Feb</c:v>
                </c:pt>
                <c:pt idx="170">
                  <c:v>2014 Mar</c:v>
                </c:pt>
                <c:pt idx="171">
                  <c:v>2014 Apr</c:v>
                </c:pt>
                <c:pt idx="172">
                  <c:v>2014 May</c:v>
                </c:pt>
                <c:pt idx="173">
                  <c:v>2014 Jun</c:v>
                </c:pt>
                <c:pt idx="174">
                  <c:v>2014 Jul</c:v>
                </c:pt>
                <c:pt idx="175">
                  <c:v>2014 Aug</c:v>
                </c:pt>
                <c:pt idx="176">
                  <c:v>2014 Sep</c:v>
                </c:pt>
                <c:pt idx="177">
                  <c:v>2014 Oct</c:v>
                </c:pt>
                <c:pt idx="178">
                  <c:v>2014 Nov</c:v>
                </c:pt>
                <c:pt idx="179">
                  <c:v>2014 Dec</c:v>
                </c:pt>
                <c:pt idx="180">
                  <c:v>2015 Jan</c:v>
                </c:pt>
                <c:pt idx="181">
                  <c:v>2015 Feb</c:v>
                </c:pt>
                <c:pt idx="182">
                  <c:v>2015 Mar</c:v>
                </c:pt>
                <c:pt idx="183">
                  <c:v>2015 Apr</c:v>
                </c:pt>
                <c:pt idx="184">
                  <c:v>2015 May</c:v>
                </c:pt>
                <c:pt idx="185">
                  <c:v>2015 Jun</c:v>
                </c:pt>
                <c:pt idx="186">
                  <c:v>2015 Jul</c:v>
                </c:pt>
                <c:pt idx="187">
                  <c:v>2015 Aug</c:v>
                </c:pt>
                <c:pt idx="188">
                  <c:v>2015 Sep</c:v>
                </c:pt>
                <c:pt idx="189">
                  <c:v>2015 Oct</c:v>
                </c:pt>
                <c:pt idx="190">
                  <c:v>2015 Nov</c:v>
                </c:pt>
                <c:pt idx="191">
                  <c:v>2014 Dec</c:v>
                </c:pt>
                <c:pt idx="192">
                  <c:v>2016 Jan</c:v>
                </c:pt>
                <c:pt idx="193">
                  <c:v>2016 Feb</c:v>
                </c:pt>
                <c:pt idx="194">
                  <c:v>2016 Mar</c:v>
                </c:pt>
                <c:pt idx="195">
                  <c:v>2016 Apr</c:v>
                </c:pt>
                <c:pt idx="196">
                  <c:v>2016 May</c:v>
                </c:pt>
                <c:pt idx="197">
                  <c:v>2016 Jun</c:v>
                </c:pt>
                <c:pt idx="198">
                  <c:v>2016 Jul</c:v>
                </c:pt>
                <c:pt idx="199">
                  <c:v>2016 Aug</c:v>
                </c:pt>
                <c:pt idx="200">
                  <c:v>2016 Sep</c:v>
                </c:pt>
                <c:pt idx="201">
                  <c:v>2016 Oct</c:v>
                </c:pt>
                <c:pt idx="202">
                  <c:v>2016 Nov</c:v>
                </c:pt>
                <c:pt idx="203">
                  <c:v>2016 Dec</c:v>
                </c:pt>
                <c:pt idx="204">
                  <c:v>2017 Jan</c:v>
                </c:pt>
                <c:pt idx="205">
                  <c:v>2017 Feb</c:v>
                </c:pt>
                <c:pt idx="206">
                  <c:v>2017 Mar</c:v>
                </c:pt>
                <c:pt idx="207">
                  <c:v>2017 Apr</c:v>
                </c:pt>
                <c:pt idx="208">
                  <c:v>2017 May</c:v>
                </c:pt>
                <c:pt idx="209">
                  <c:v>2017 Jun</c:v>
                </c:pt>
                <c:pt idx="210">
                  <c:v>2017 Jul</c:v>
                </c:pt>
                <c:pt idx="211">
                  <c:v>2017 Aug</c:v>
                </c:pt>
                <c:pt idx="212">
                  <c:v>2017 Sep</c:v>
                </c:pt>
                <c:pt idx="213">
                  <c:v>2017 Oct</c:v>
                </c:pt>
                <c:pt idx="214">
                  <c:v>2017 Nov</c:v>
                </c:pt>
                <c:pt idx="215">
                  <c:v>2017 Dec</c:v>
                </c:pt>
                <c:pt idx="216">
                  <c:v>2018 Jan</c:v>
                </c:pt>
                <c:pt idx="217">
                  <c:v>2018 Feb</c:v>
                </c:pt>
                <c:pt idx="218">
                  <c:v>2018 Mar</c:v>
                </c:pt>
                <c:pt idx="219">
                  <c:v>2018 Apr</c:v>
                </c:pt>
                <c:pt idx="220">
                  <c:v>2018 May</c:v>
                </c:pt>
                <c:pt idx="221">
                  <c:v>2018 Jun</c:v>
                </c:pt>
                <c:pt idx="222">
                  <c:v>2018 Jul</c:v>
                </c:pt>
                <c:pt idx="223">
                  <c:v>2018 Aug</c:v>
                </c:pt>
              </c:strCache>
            </c:strRef>
          </c:cat>
          <c:val>
            <c:numRef>
              <c:f>'IFS Online'!$J$6:$HY$6</c:f>
              <c:numCache>
                <c:formatCode>0.000</c:formatCode>
                <c:ptCount val="224"/>
                <c:pt idx="0">
                  <c:v>0.12078</c:v>
                </c:pt>
                <c:pt idx="1">
                  <c:v>0.1208</c:v>
                </c:pt>
                <c:pt idx="2">
                  <c:v>0.12078999999999999</c:v>
                </c:pt>
                <c:pt idx="3">
                  <c:v>0.12078</c:v>
                </c:pt>
                <c:pt idx="4">
                  <c:v>0.1208</c:v>
                </c:pt>
                <c:pt idx="5">
                  <c:v>0.12081</c:v>
                </c:pt>
                <c:pt idx="6">
                  <c:v>0.12078</c:v>
                </c:pt>
                <c:pt idx="7">
                  <c:v>0.12078</c:v>
                </c:pt>
                <c:pt idx="8">
                  <c:v>0.1207937</c:v>
                </c:pt>
                <c:pt idx="9">
                  <c:v>0.1208</c:v>
                </c:pt>
                <c:pt idx="10">
                  <c:v>0.12081</c:v>
                </c:pt>
                <c:pt idx="11">
                  <c:v>0.12081</c:v>
                </c:pt>
                <c:pt idx="12">
                  <c:v>0.12081</c:v>
                </c:pt>
                <c:pt idx="13">
                  <c:v>0.12082</c:v>
                </c:pt>
                <c:pt idx="14">
                  <c:v>0.12081</c:v>
                </c:pt>
                <c:pt idx="15">
                  <c:v>0.12082</c:v>
                </c:pt>
                <c:pt idx="16">
                  <c:v>0.12081</c:v>
                </c:pt>
                <c:pt idx="17">
                  <c:v>0.12082</c:v>
                </c:pt>
                <c:pt idx="18">
                  <c:v>0.12082</c:v>
                </c:pt>
                <c:pt idx="19">
                  <c:v>0.12082</c:v>
                </c:pt>
                <c:pt idx="20">
                  <c:v>0.12082</c:v>
                </c:pt>
                <c:pt idx="21">
                  <c:v>0.12082</c:v>
                </c:pt>
                <c:pt idx="22">
                  <c:v>0.12082</c:v>
                </c:pt>
                <c:pt idx="23">
                  <c:v>0.12082</c:v>
                </c:pt>
                <c:pt idx="24">
                  <c:v>0.12082</c:v>
                </c:pt>
                <c:pt idx="25">
                  <c:v>0.12082</c:v>
                </c:pt>
                <c:pt idx="26">
                  <c:v>0.12082</c:v>
                </c:pt>
                <c:pt idx="27">
                  <c:v>0.12081</c:v>
                </c:pt>
                <c:pt idx="28">
                  <c:v>0.12082</c:v>
                </c:pt>
                <c:pt idx="29">
                  <c:v>0.12082</c:v>
                </c:pt>
                <c:pt idx="30">
                  <c:v>0.12082</c:v>
                </c:pt>
                <c:pt idx="31">
                  <c:v>0.1208</c:v>
                </c:pt>
                <c:pt idx="32">
                  <c:v>0.12082</c:v>
                </c:pt>
                <c:pt idx="33">
                  <c:v>0.12082</c:v>
                </c:pt>
                <c:pt idx="34">
                  <c:v>0.12081</c:v>
                </c:pt>
                <c:pt idx="35">
                  <c:v>0.12081</c:v>
                </c:pt>
                <c:pt idx="36">
                  <c:v>0.12082</c:v>
                </c:pt>
                <c:pt idx="37">
                  <c:v>0.12081</c:v>
                </c:pt>
                <c:pt idx="38">
                  <c:v>0.12081</c:v>
                </c:pt>
                <c:pt idx="39">
                  <c:v>0.12081</c:v>
                </c:pt>
                <c:pt idx="40">
                  <c:v>0.12082</c:v>
                </c:pt>
                <c:pt idx="41">
                  <c:v>0.12082</c:v>
                </c:pt>
                <c:pt idx="42">
                  <c:v>0.12081</c:v>
                </c:pt>
                <c:pt idx="43">
                  <c:v>0.12082</c:v>
                </c:pt>
                <c:pt idx="44">
                  <c:v>0.12082</c:v>
                </c:pt>
                <c:pt idx="45">
                  <c:v>0.12082</c:v>
                </c:pt>
                <c:pt idx="46">
                  <c:v>0.12082</c:v>
                </c:pt>
                <c:pt idx="47">
                  <c:v>0.12082</c:v>
                </c:pt>
                <c:pt idx="48">
                  <c:v>0.12082</c:v>
                </c:pt>
                <c:pt idx="49">
                  <c:v>0.12081</c:v>
                </c:pt>
                <c:pt idx="50">
                  <c:v>0.12081</c:v>
                </c:pt>
                <c:pt idx="51">
                  <c:v>0.12082</c:v>
                </c:pt>
                <c:pt idx="52">
                  <c:v>0.12082</c:v>
                </c:pt>
                <c:pt idx="53">
                  <c:v>0.12082</c:v>
                </c:pt>
                <c:pt idx="54">
                  <c:v>0.12082</c:v>
                </c:pt>
                <c:pt idx="55">
                  <c:v>0.12082</c:v>
                </c:pt>
                <c:pt idx="56">
                  <c:v>0.12082</c:v>
                </c:pt>
                <c:pt idx="57">
                  <c:v>0.12082</c:v>
                </c:pt>
                <c:pt idx="58">
                  <c:v>0.12082</c:v>
                </c:pt>
                <c:pt idx="59">
                  <c:v>0.12082</c:v>
                </c:pt>
                <c:pt idx="60">
                  <c:v>0.12082</c:v>
                </c:pt>
                <c:pt idx="61">
                  <c:v>0.12082</c:v>
                </c:pt>
                <c:pt idx="62">
                  <c:v>0.12082</c:v>
                </c:pt>
                <c:pt idx="63">
                  <c:v>0.12082</c:v>
                </c:pt>
                <c:pt idx="64">
                  <c:v>0.12082</c:v>
                </c:pt>
                <c:pt idx="65">
                  <c:v>0.12082</c:v>
                </c:pt>
                <c:pt idx="66">
                  <c:v>0.12152</c:v>
                </c:pt>
                <c:pt idx="67">
                  <c:v>0.12343</c:v>
                </c:pt>
                <c:pt idx="68">
                  <c:v>0.12358</c:v>
                </c:pt>
                <c:pt idx="69">
                  <c:v>0.12361999999999999</c:v>
                </c:pt>
                <c:pt idx="70">
                  <c:v>0.1237</c:v>
                </c:pt>
                <c:pt idx="71">
                  <c:v>0.12383</c:v>
                </c:pt>
                <c:pt idx="72">
                  <c:v>0.12397</c:v>
                </c:pt>
                <c:pt idx="73">
                  <c:v>0.12422999999999999</c:v>
                </c:pt>
                <c:pt idx="74">
                  <c:v>0.12446</c:v>
                </c:pt>
                <c:pt idx="75">
                  <c:v>0.12476</c:v>
                </c:pt>
                <c:pt idx="76">
                  <c:v>0.12477000000000001</c:v>
                </c:pt>
                <c:pt idx="77">
                  <c:v>0.1249</c:v>
                </c:pt>
                <c:pt idx="78">
                  <c:v>0.12514</c:v>
                </c:pt>
                <c:pt idx="79">
                  <c:v>0.12542</c:v>
                </c:pt>
                <c:pt idx="80">
                  <c:v>0.12601000000000001</c:v>
                </c:pt>
                <c:pt idx="81">
                  <c:v>0.12653</c:v>
                </c:pt>
                <c:pt idx="82">
                  <c:v>0.12712828642511445</c:v>
                </c:pt>
                <c:pt idx="83">
                  <c:v>0.12781251437890787</c:v>
                </c:pt>
                <c:pt idx="84">
                  <c:v>0.12837646140554254</c:v>
                </c:pt>
                <c:pt idx="85">
                  <c:v>0.12895521772154184</c:v>
                </c:pt>
                <c:pt idx="86">
                  <c:v>0.12921599487270932</c:v>
                </c:pt>
                <c:pt idx="87">
                  <c:v>0.12943794162607708</c:v>
                </c:pt>
                <c:pt idx="88">
                  <c:v>0.13031998769779315</c:v>
                </c:pt>
                <c:pt idx="89">
                  <c:v>0.13100974450479627</c:v>
                </c:pt>
                <c:pt idx="90">
                  <c:v>0.13193377979724416</c:v>
                </c:pt>
                <c:pt idx="91">
                  <c:v>0.13200814754286636</c:v>
                </c:pt>
                <c:pt idx="92">
                  <c:v>0.13290290512460312</c:v>
                </c:pt>
                <c:pt idx="93">
                  <c:v>0.13332213427405432</c:v>
                </c:pt>
                <c:pt idx="94">
                  <c:v>0.13471079612733403</c:v>
                </c:pt>
                <c:pt idx="95">
                  <c:v>0.13564913537241113</c:v>
                </c:pt>
                <c:pt idx="96">
                  <c:v>0.13797271175706868</c:v>
                </c:pt>
                <c:pt idx="97">
                  <c:v>0.13956656208478946</c:v>
                </c:pt>
                <c:pt idx="98">
                  <c:v>0.14133856097557529</c:v>
                </c:pt>
                <c:pt idx="99">
                  <c:v>0.14284163433684344</c:v>
                </c:pt>
                <c:pt idx="100">
                  <c:v>0.14338706046488953</c:v>
                </c:pt>
                <c:pt idx="101">
                  <c:v>0.14496178082648509</c:v>
                </c:pt>
                <c:pt idx="102">
                  <c:v>0.14624950457980324</c:v>
                </c:pt>
                <c:pt idx="103">
                  <c:v>0.14595344085236811</c:v>
                </c:pt>
                <c:pt idx="104">
                  <c:v>0.14639980909464895</c:v>
                </c:pt>
                <c:pt idx="105">
                  <c:v>0.14637966493694696</c:v>
                </c:pt>
                <c:pt idx="106">
                  <c:v>0.14644375973851001</c:v>
                </c:pt>
                <c:pt idx="107">
                  <c:v>0.14614135668867068</c:v>
                </c:pt>
                <c:pt idx="108">
                  <c:v>0.14623988020029013</c:v>
                </c:pt>
                <c:pt idx="109">
                  <c:v>0.1462895127974066</c:v>
                </c:pt>
                <c:pt idx="110">
                  <c:v>0.14623688620722899</c:v>
                </c:pt>
                <c:pt idx="111">
                  <c:v>0.14638787908375475</c:v>
                </c:pt>
                <c:pt idx="112">
                  <c:v>0.14652974467623001</c:v>
                </c:pt>
                <c:pt idx="113">
                  <c:v>0.14634334543548499</c:v>
                </c:pt>
                <c:pt idx="114">
                  <c:v>0.14636946452958799</c:v>
                </c:pt>
                <c:pt idx="115">
                  <c:v>0.14636543266667401</c:v>
                </c:pt>
                <c:pt idx="116">
                  <c:v>0.146436273596209</c:v>
                </c:pt>
                <c:pt idx="117">
                  <c:v>0.146465494682326</c:v>
                </c:pt>
                <c:pt idx="118">
                  <c:v>0.146468845379117</c:v>
                </c:pt>
                <c:pt idx="119">
                  <c:v>0.14645832388909599</c:v>
                </c:pt>
                <c:pt idx="120">
                  <c:v>0.14647022183300601</c:v>
                </c:pt>
                <c:pt idx="121">
                  <c:v>0.146476364573812</c:v>
                </c:pt>
                <c:pt idx="122">
                  <c:v>0.146489257560597</c:v>
                </c:pt>
                <c:pt idx="123">
                  <c:v>0.146495309010927</c:v>
                </c:pt>
                <c:pt idx="124">
                  <c:v>0.14646875397489201</c:v>
                </c:pt>
                <c:pt idx="125">
                  <c:v>0.14670285337049799</c:v>
                </c:pt>
                <c:pt idx="126">
                  <c:v>0.14754350601310101</c:v>
                </c:pt>
                <c:pt idx="127">
                  <c:v>0.14727274309541899</c:v>
                </c:pt>
                <c:pt idx="128">
                  <c:v>0.14832342183879199</c:v>
                </c:pt>
                <c:pt idx="129">
                  <c:v>0.14985374274707899</c:v>
                </c:pt>
                <c:pt idx="130">
                  <c:v>0.15024535065762401</c:v>
                </c:pt>
                <c:pt idx="131">
                  <c:v>0.15029436224376599</c:v>
                </c:pt>
                <c:pt idx="132">
                  <c:v>0.15143750054796501</c:v>
                </c:pt>
                <c:pt idx="133">
                  <c:v>0.15188252971201999</c:v>
                </c:pt>
                <c:pt idx="134">
                  <c:v>0.15229407854136701</c:v>
                </c:pt>
                <c:pt idx="135">
                  <c:v>0.15315851140137501</c:v>
                </c:pt>
                <c:pt idx="136">
                  <c:v>0.15385775235363899</c:v>
                </c:pt>
                <c:pt idx="137">
                  <c:v>0.154372490528145</c:v>
                </c:pt>
                <c:pt idx="138">
                  <c:v>0.154769652457007</c:v>
                </c:pt>
                <c:pt idx="139">
                  <c:v>0.156029946895547</c:v>
                </c:pt>
                <c:pt idx="140">
                  <c:v>0.156671053456163</c:v>
                </c:pt>
                <c:pt idx="141">
                  <c:v>0.1573192794777</c:v>
                </c:pt>
                <c:pt idx="142">
                  <c:v>0.157748611812216</c:v>
                </c:pt>
                <c:pt idx="143">
                  <c:v>0.15801283064184801</c:v>
                </c:pt>
                <c:pt idx="144">
                  <c:v>0.15833306944488401</c:v>
                </c:pt>
                <c:pt idx="145">
                  <c:v>0.158721088953647</c:v>
                </c:pt>
                <c:pt idx="146">
                  <c:v>0.15852542531651101</c:v>
                </c:pt>
                <c:pt idx="147">
                  <c:v>0.15881631398545801</c:v>
                </c:pt>
                <c:pt idx="148">
                  <c:v>0.15859505923525499</c:v>
                </c:pt>
                <c:pt idx="149">
                  <c:v>0.15828319713064201</c:v>
                </c:pt>
                <c:pt idx="150">
                  <c:v>0.15812717189553099</c:v>
                </c:pt>
                <c:pt idx="151">
                  <c:v>0.157719729298085</c:v>
                </c:pt>
                <c:pt idx="152">
                  <c:v>0.15774337311787201</c:v>
                </c:pt>
                <c:pt idx="153">
                  <c:v>0.158369344762673</c:v>
                </c:pt>
                <c:pt idx="154">
                  <c:v>0.15883705859181399</c:v>
                </c:pt>
                <c:pt idx="155">
                  <c:v>0.158981248161779</c:v>
                </c:pt>
                <c:pt idx="156">
                  <c:v>0.159267970875756</c:v>
                </c:pt>
                <c:pt idx="157">
                  <c:v>0.15912924477260401</c:v>
                </c:pt>
                <c:pt idx="158">
                  <c:v>0.159373243748794</c:v>
                </c:pt>
                <c:pt idx="159">
                  <c:v>0.160075128585145</c:v>
                </c:pt>
                <c:pt idx="160">
                  <c:v>0.16134745097918701</c:v>
                </c:pt>
                <c:pt idx="161">
                  <c:v>0.16205406771915401</c:v>
                </c:pt>
                <c:pt idx="162">
                  <c:v>0.16202859804755501</c:v>
                </c:pt>
                <c:pt idx="163">
                  <c:v>0.162054497454271</c:v>
                </c:pt>
                <c:pt idx="164">
                  <c:v>0.1623859915018</c:v>
                </c:pt>
                <c:pt idx="165">
                  <c:v>0.162854723301254</c:v>
                </c:pt>
                <c:pt idx="166">
                  <c:v>0.16292957669180899</c:v>
                </c:pt>
                <c:pt idx="167">
                  <c:v>0.163473484600798</c:v>
                </c:pt>
                <c:pt idx="168">
                  <c:v>0.16382925887092301</c:v>
                </c:pt>
                <c:pt idx="169">
                  <c:v>0.16357866497998899</c:v>
                </c:pt>
                <c:pt idx="170">
                  <c:v>0.16294858028905301</c:v>
                </c:pt>
                <c:pt idx="171">
                  <c:v>0.16246663341516199</c:v>
                </c:pt>
                <c:pt idx="172">
                  <c:v>0.16226171191514799</c:v>
                </c:pt>
                <c:pt idx="173">
                  <c:v>0.16243359559913301</c:v>
                </c:pt>
                <c:pt idx="174">
                  <c:v>0.16214025131738999</c:v>
                </c:pt>
                <c:pt idx="175">
                  <c:v>0.162321475363079</c:v>
                </c:pt>
                <c:pt idx="176">
                  <c:v>0.16254678299598099</c:v>
                </c:pt>
                <c:pt idx="177">
                  <c:v>0.16275932587002001</c:v>
                </c:pt>
                <c:pt idx="178">
                  <c:v>0.16275202829715299</c:v>
                </c:pt>
                <c:pt idx="179">
                  <c:v>0.163286125500161</c:v>
                </c:pt>
                <c:pt idx="180">
                  <c:v>0.16320177838401001</c:v>
                </c:pt>
                <c:pt idx="181" formatCode="0.0000">
                  <c:v>0.16266775111834078</c:v>
                </c:pt>
                <c:pt idx="182" formatCode="0.0000">
                  <c:v>0.16280811435641954</c:v>
                </c:pt>
                <c:pt idx="183" formatCode="0.0000">
                  <c:v>0.16356707067733126</c:v>
                </c:pt>
                <c:pt idx="184" formatCode="0.0000">
                  <c:v>0.16340937316164456</c:v>
                </c:pt>
                <c:pt idx="185" formatCode="0.0000">
                  <c:v>0.163569746139754</c:v>
                </c:pt>
                <c:pt idx="186" formatCode="0.0000">
                  <c:v>0.16347348460079775</c:v>
                </c:pt>
                <c:pt idx="187" formatCode="0.0000">
                  <c:v>0.15651166794484528</c:v>
                </c:pt>
                <c:pt idx="188" formatCode="0.0000">
                  <c:v>0.15720057221008285</c:v>
                </c:pt>
                <c:pt idx="189" formatCode="0.0000">
                  <c:v>0.15749271596188677</c:v>
                </c:pt>
                <c:pt idx="190" formatCode="0.0000">
                  <c:v>0.1563086157308991</c:v>
                </c:pt>
                <c:pt idx="191" formatCode="0.0000">
                  <c:v>0.15404760070861895</c:v>
                </c:pt>
                <c:pt idx="192" formatCode="0.0000">
                  <c:v>0.15206118942262367</c:v>
                </c:pt>
                <c:pt idx="193" formatCode="0.0000">
                  <c:v>0.1527277170260859</c:v>
                </c:pt>
                <c:pt idx="194" formatCode="0.0000">
                  <c:v>0.1546240316670017</c:v>
                </c:pt>
                <c:pt idx="195" formatCode="0.0000">
                  <c:v>0.15421151651605342</c:v>
                </c:pt>
                <c:pt idx="196" formatCode="0.0000">
                  <c:v>0.1518672073139247</c:v>
                </c:pt>
                <c:pt idx="197" formatCode="0.0000">
                  <c:v>0.15050041387613816</c:v>
                </c:pt>
                <c:pt idx="198" formatCode="0.0000">
                  <c:v>0.15030361329886371</c:v>
                </c:pt>
                <c:pt idx="199" formatCode="0.0000">
                  <c:v>0.14972749595735763</c:v>
                </c:pt>
                <c:pt idx="200" formatCode="0.0000">
                  <c:v>0.14991604701367234</c:v>
                </c:pt>
                <c:pt idx="201" formatCode="0.0000">
                  <c:v>0.14771266931564719</c:v>
                </c:pt>
                <c:pt idx="202" formatCode="0.0000">
                  <c:v>0.14522640797002528</c:v>
                </c:pt>
                <c:pt idx="203" formatCode="0.0000">
                  <c:v>0.14388903277792167</c:v>
                </c:pt>
                <c:pt idx="204" formatCode="0.0000">
                  <c:v>0.14534249960030812</c:v>
                </c:pt>
                <c:pt idx="205" formatCode="0.0000">
                  <c:v>0.14557735980900249</c:v>
                </c:pt>
                <c:pt idx="206" formatCode="0.0000">
                  <c:v>0.14511681903932666</c:v>
                </c:pt>
                <c:pt idx="207" formatCode="0.0000">
                  <c:v>0.14497586151905706</c:v>
                </c:pt>
                <c:pt idx="208" formatCode="0.0000">
                  <c:v>0.14643646853812473</c:v>
                </c:pt>
                <c:pt idx="209" formatCode="0.0000">
                  <c:v>0.14744913005013272</c:v>
                </c:pt>
                <c:pt idx="210" formatCode="0.0000">
                  <c:v>0.14866572511707427</c:v>
                </c:pt>
                <c:pt idx="211" formatCode="0.0000">
                  <c:v>0.15161393028791487</c:v>
                </c:pt>
                <c:pt idx="212" formatCode="0.0000">
                  <c:v>0.15041891668296203</c:v>
                </c:pt>
                <c:pt idx="213" formatCode="0.0000">
                  <c:v>0.15086369465188204</c:v>
                </c:pt>
                <c:pt idx="214" formatCode="0.0000">
                  <c:v>0.15134775172914805</c:v>
                </c:pt>
                <c:pt idx="215" formatCode="0.0000">
                  <c:v>0.1535720867375146</c:v>
                </c:pt>
                <c:pt idx="216" formatCode="0.0000">
                  <c:v>0.15883100381194409</c:v>
                </c:pt>
                <c:pt idx="217" formatCode="0.0000">
                  <c:v>0.15794045644791913</c:v>
                </c:pt>
                <c:pt idx="218" formatCode="0.0000">
                  <c:v>0.15935239187940209</c:v>
                </c:pt>
                <c:pt idx="219" formatCode="0.0000">
                  <c:v>0.15771129370574227</c:v>
                </c:pt>
                <c:pt idx="220" formatCode="0.0000">
                  <c:v>0.15620118712902217</c:v>
                </c:pt>
                <c:pt idx="221" formatCode="0.0000">
                  <c:v>0.15094795314575535</c:v>
                </c:pt>
                <c:pt idx="222" formatCode="0.0000">
                  <c:v>0.1463935938163346</c:v>
                </c:pt>
                <c:pt idx="223" formatCode="0.0000">
                  <c:v>0.14638287905846531</c:v>
                </c:pt>
              </c:numCache>
            </c:numRef>
          </c:val>
          <c:smooth val="0"/>
          <c:extLst>
            <c:ext xmlns:c16="http://schemas.microsoft.com/office/drawing/2014/chart" uri="{C3380CC4-5D6E-409C-BE32-E72D297353CC}">
              <c16:uniqueId val="{00000000-35A4-434D-BB14-325D18F8F9E8}"/>
            </c:ext>
          </c:extLst>
        </c:ser>
        <c:dLbls>
          <c:showLegendKey val="0"/>
          <c:showVal val="0"/>
          <c:showCatName val="0"/>
          <c:showSerName val="0"/>
          <c:showPercent val="0"/>
          <c:showBubbleSize val="0"/>
        </c:dLbls>
        <c:smooth val="0"/>
        <c:axId val="823488448"/>
        <c:axId val="823490496"/>
      </c:lineChart>
      <c:catAx>
        <c:axId val="823488448"/>
        <c:scaling>
          <c:orientation val="minMax"/>
        </c:scaling>
        <c:delete val="0"/>
        <c:axPos val="b"/>
        <c:numFmt formatCode="General" sourceLinked="0"/>
        <c:majorTickMark val="out"/>
        <c:minorTickMark val="none"/>
        <c:tickLblPos val="nextTo"/>
        <c:crossAx val="823490496"/>
        <c:crosses val="autoZero"/>
        <c:auto val="1"/>
        <c:lblAlgn val="ctr"/>
        <c:lblOffset val="100"/>
        <c:noMultiLvlLbl val="0"/>
      </c:catAx>
      <c:valAx>
        <c:axId val="823490496"/>
        <c:scaling>
          <c:orientation val="minMax"/>
        </c:scaling>
        <c:delete val="0"/>
        <c:axPos val="l"/>
        <c:majorGridlines/>
        <c:numFmt formatCode="0.000" sourceLinked="1"/>
        <c:majorTickMark val="out"/>
        <c:minorTickMark val="none"/>
        <c:tickLblPos val="nextTo"/>
        <c:crossAx val="8234884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en-US" sz="3600">
                <a:solidFill>
                  <a:schemeClr val="tx1"/>
                </a:solidFill>
              </a:rPr>
              <a:t>China's</a:t>
            </a:r>
            <a:r>
              <a:rPr lang="en-US" sz="3600" baseline="0">
                <a:solidFill>
                  <a:schemeClr val="tx1"/>
                </a:solidFill>
              </a:rPr>
              <a:t> Reserves, </a:t>
            </a:r>
          </a:p>
          <a:p>
            <a:pPr>
              <a:defRPr sz="3600">
                <a:solidFill>
                  <a:schemeClr val="tx1"/>
                </a:solidFill>
              </a:defRPr>
            </a:pPr>
            <a:r>
              <a:rPr lang="en-US" sz="3600" baseline="0">
                <a:solidFill>
                  <a:schemeClr val="tx1"/>
                </a:solidFill>
              </a:rPr>
              <a:t>$ trillions, 2000-2018 </a:t>
            </a:r>
            <a:endParaRPr lang="en-US" sz="3600">
              <a:solidFill>
                <a:schemeClr val="tx1"/>
              </a:solidFill>
            </a:endParaRP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tx1"/>
              </a:solidFill>
              <a:round/>
            </a:ln>
            <a:effectLst/>
          </c:spPr>
          <c:marker>
            <c:symbol val="none"/>
          </c:marker>
          <c:cat>
            <c:strRef>
              <c:f>'Reserves quarterly'!$E$7:$BZ$7</c:f>
              <c:strCache>
                <c:ptCount val="74"/>
                <c:pt idx="0">
                  <c:v>2000Q1</c:v>
                </c:pt>
                <c:pt idx="1">
                  <c:v>2000Q2</c:v>
                </c:pt>
                <c:pt idx="2">
                  <c:v>2000Q3</c:v>
                </c:pt>
                <c:pt idx="3">
                  <c:v>2000Q4</c:v>
                </c:pt>
                <c:pt idx="4">
                  <c:v>2001Q1</c:v>
                </c:pt>
                <c:pt idx="5">
                  <c:v>2001Q2</c:v>
                </c:pt>
                <c:pt idx="6">
                  <c:v>2001Q3</c:v>
                </c:pt>
                <c:pt idx="7">
                  <c:v>2001Q4</c:v>
                </c:pt>
                <c:pt idx="8">
                  <c:v>2002Q1</c:v>
                </c:pt>
                <c:pt idx="9">
                  <c:v>2002Q2</c:v>
                </c:pt>
                <c:pt idx="10">
                  <c:v>2002Q3</c:v>
                </c:pt>
                <c:pt idx="11">
                  <c:v>2002Q4</c:v>
                </c:pt>
                <c:pt idx="12">
                  <c:v>2003Q1</c:v>
                </c:pt>
                <c:pt idx="13">
                  <c:v>2003Q2</c:v>
                </c:pt>
                <c:pt idx="14">
                  <c:v>2003Q3</c:v>
                </c:pt>
                <c:pt idx="15">
                  <c:v>2003Q4</c:v>
                </c:pt>
                <c:pt idx="16">
                  <c:v>2004Q1</c:v>
                </c:pt>
                <c:pt idx="17">
                  <c:v>2004Q2</c:v>
                </c:pt>
                <c:pt idx="18">
                  <c:v>2004Q3</c:v>
                </c:pt>
                <c:pt idx="19">
                  <c:v>2004Q4</c:v>
                </c:pt>
                <c:pt idx="20">
                  <c:v>2005Q1</c:v>
                </c:pt>
                <c:pt idx="21">
                  <c:v>2005Q2</c:v>
                </c:pt>
                <c:pt idx="22">
                  <c:v>2005Q3</c:v>
                </c:pt>
                <c:pt idx="23">
                  <c:v>2005Q4</c:v>
                </c:pt>
                <c:pt idx="24">
                  <c:v>2006Q1</c:v>
                </c:pt>
                <c:pt idx="25">
                  <c:v>2006Q2</c:v>
                </c:pt>
                <c:pt idx="26">
                  <c:v>2006Q3</c:v>
                </c:pt>
                <c:pt idx="27">
                  <c:v>2006Q4</c:v>
                </c:pt>
                <c:pt idx="28">
                  <c:v>2007Q1</c:v>
                </c:pt>
                <c:pt idx="29">
                  <c:v>2007Q2</c:v>
                </c:pt>
                <c:pt idx="30">
                  <c:v>2007Q3</c:v>
                </c:pt>
                <c:pt idx="31">
                  <c:v>2007Q4</c:v>
                </c:pt>
                <c:pt idx="32">
                  <c:v>2008Q1</c:v>
                </c:pt>
                <c:pt idx="33">
                  <c:v>2008Q2</c:v>
                </c:pt>
                <c:pt idx="34">
                  <c:v>2008Q3</c:v>
                </c:pt>
                <c:pt idx="35">
                  <c:v>2008Q4</c:v>
                </c:pt>
                <c:pt idx="36">
                  <c:v>2009Q1</c:v>
                </c:pt>
                <c:pt idx="37">
                  <c:v>2009Q2</c:v>
                </c:pt>
                <c:pt idx="38">
                  <c:v>2009Q3</c:v>
                </c:pt>
                <c:pt idx="39">
                  <c:v>2009Q4</c:v>
                </c:pt>
                <c:pt idx="40">
                  <c:v>2010Q1</c:v>
                </c:pt>
                <c:pt idx="41">
                  <c:v>2010Q2</c:v>
                </c:pt>
                <c:pt idx="42">
                  <c:v>2010Q3</c:v>
                </c:pt>
                <c:pt idx="43">
                  <c:v>2010Q4</c:v>
                </c:pt>
                <c:pt idx="44">
                  <c:v>2011Q1</c:v>
                </c:pt>
                <c:pt idx="45">
                  <c:v>2011Q2</c:v>
                </c:pt>
                <c:pt idx="46">
                  <c:v>2011Q3</c:v>
                </c:pt>
                <c:pt idx="47">
                  <c:v>2011Q4</c:v>
                </c:pt>
                <c:pt idx="48">
                  <c:v>2012Q1</c:v>
                </c:pt>
                <c:pt idx="49">
                  <c:v>2012Q2</c:v>
                </c:pt>
                <c:pt idx="50">
                  <c:v>2012Q3</c:v>
                </c:pt>
                <c:pt idx="51">
                  <c:v>2012Q4</c:v>
                </c:pt>
                <c:pt idx="52">
                  <c:v>2013Q1</c:v>
                </c:pt>
                <c:pt idx="53">
                  <c:v>2013Q2</c:v>
                </c:pt>
                <c:pt idx="54">
                  <c:v>2013Q3</c:v>
                </c:pt>
                <c:pt idx="55">
                  <c:v>2013Q4</c:v>
                </c:pt>
                <c:pt idx="56">
                  <c:v>2014Q1</c:v>
                </c:pt>
                <c:pt idx="57">
                  <c:v>2014Q2</c:v>
                </c:pt>
                <c:pt idx="58">
                  <c:v>2014Q3</c:v>
                </c:pt>
                <c:pt idx="59">
                  <c:v>2014Q4</c:v>
                </c:pt>
                <c:pt idx="60">
                  <c:v>2015Q1</c:v>
                </c:pt>
                <c:pt idx="61">
                  <c:v>2015Q2</c:v>
                </c:pt>
                <c:pt idx="62">
                  <c:v>2015Q3</c:v>
                </c:pt>
                <c:pt idx="63">
                  <c:v>2015Q4</c:v>
                </c:pt>
                <c:pt idx="64">
                  <c:v>2016Q1</c:v>
                </c:pt>
                <c:pt idx="65">
                  <c:v>2016Q2</c:v>
                </c:pt>
                <c:pt idx="66">
                  <c:v>2016Q3</c:v>
                </c:pt>
                <c:pt idx="67">
                  <c:v>2016Q4</c:v>
                </c:pt>
                <c:pt idx="68">
                  <c:v>2017Q1</c:v>
                </c:pt>
                <c:pt idx="69">
                  <c:v>2017Q2</c:v>
                </c:pt>
                <c:pt idx="70">
                  <c:v>2017Q3</c:v>
                </c:pt>
                <c:pt idx="71">
                  <c:v>2017Q4</c:v>
                </c:pt>
                <c:pt idx="72">
                  <c:v>2018Q1</c:v>
                </c:pt>
                <c:pt idx="73">
                  <c:v>2018Q2</c:v>
                </c:pt>
              </c:strCache>
            </c:strRef>
          </c:cat>
          <c:val>
            <c:numRef>
              <c:f>'Reserves quarterly'!$E$8:$BZ$8</c:f>
              <c:numCache>
                <c:formatCode>0.00</c:formatCode>
                <c:ptCount val="74"/>
                <c:pt idx="0">
                  <c:v>0.15976868907213401</c:v>
                </c:pt>
                <c:pt idx="1">
                  <c:v>0.16128503090686899</c:v>
                </c:pt>
                <c:pt idx="2">
                  <c:v>0.162584737028065</c:v>
                </c:pt>
                <c:pt idx="3">
                  <c:v>0.16827758772931001</c:v>
                </c:pt>
                <c:pt idx="4">
                  <c:v>0.178890604889892</c:v>
                </c:pt>
                <c:pt idx="5">
                  <c:v>0.18386143108201</c:v>
                </c:pt>
                <c:pt idx="6">
                  <c:v>0.19928446308612</c:v>
                </c:pt>
                <c:pt idx="7">
                  <c:v>0.215605128197421</c:v>
                </c:pt>
                <c:pt idx="8">
                  <c:v>0.23086977388045002</c:v>
                </c:pt>
                <c:pt idx="9">
                  <c:v>0.246749018678599</c:v>
                </c:pt>
                <c:pt idx="10">
                  <c:v>0.26296374033377401</c:v>
                </c:pt>
                <c:pt idx="11">
                  <c:v>0.29112781713505903</c:v>
                </c:pt>
                <c:pt idx="12">
                  <c:v>0.32087113679144297</c:v>
                </c:pt>
                <c:pt idx="13">
                  <c:v>0.35136407686321897</c:v>
                </c:pt>
                <c:pt idx="14">
                  <c:v>0.38888093720673905</c:v>
                </c:pt>
                <c:pt idx="15">
                  <c:v>0.40815065834877401</c:v>
                </c:pt>
                <c:pt idx="16">
                  <c:v>0.44442721163533699</c:v>
                </c:pt>
                <c:pt idx="17">
                  <c:v>0.47511382080530701</c:v>
                </c:pt>
                <c:pt idx="18">
                  <c:v>0.51900109530724103</c:v>
                </c:pt>
                <c:pt idx="19">
                  <c:v>0.61449953245750411</c:v>
                </c:pt>
                <c:pt idx="20">
                  <c:v>0.663190365860436</c:v>
                </c:pt>
                <c:pt idx="21">
                  <c:v>0.71495014525289691</c:v>
                </c:pt>
                <c:pt idx="22">
                  <c:v>0.77226545132698499</c:v>
                </c:pt>
                <c:pt idx="23">
                  <c:v>0.82151385774845309</c:v>
                </c:pt>
                <c:pt idx="24">
                  <c:v>0.87763668257711214</c:v>
                </c:pt>
                <c:pt idx="25">
                  <c:v>0.9436101302136769</c:v>
                </c:pt>
                <c:pt idx="26">
                  <c:v>0.99045103539982604</c:v>
                </c:pt>
                <c:pt idx="27">
                  <c:v>1.0684930271844699</c:v>
                </c:pt>
                <c:pt idx="28">
                  <c:v>1.20403501806011</c:v>
                </c:pt>
                <c:pt idx="29">
                  <c:v>1.33459064419109</c:v>
                </c:pt>
                <c:pt idx="30">
                  <c:v>1.4356127576776299</c:v>
                </c:pt>
                <c:pt idx="31">
                  <c:v>1.5302816254071798</c:v>
                </c:pt>
                <c:pt idx="32">
                  <c:v>1.68428018605483</c:v>
                </c:pt>
                <c:pt idx="33">
                  <c:v>1.8110633833507399</c:v>
                </c:pt>
                <c:pt idx="34">
                  <c:v>1.90772945700376</c:v>
                </c:pt>
                <c:pt idx="35">
                  <c:v>1.9492599544550899</c:v>
                </c:pt>
                <c:pt idx="36">
                  <c:v>1.95682961226078</c:v>
                </c:pt>
                <c:pt idx="37">
                  <c:v>2.1352011200985803</c:v>
                </c:pt>
                <c:pt idx="38">
                  <c:v>2.28846925374524</c:v>
                </c:pt>
                <c:pt idx="39">
                  <c:v>2.4160436814073201</c:v>
                </c:pt>
                <c:pt idx="40">
                  <c:v>2.4635473235744905</c:v>
                </c:pt>
                <c:pt idx="41">
                  <c:v>2.4712112826036901</c:v>
                </c:pt>
                <c:pt idx="42">
                  <c:v>2.6668680625853303</c:v>
                </c:pt>
                <c:pt idx="43">
                  <c:v>2.8660792585939596</c:v>
                </c:pt>
                <c:pt idx="44">
                  <c:v>3.06717075531198</c:v>
                </c:pt>
                <c:pt idx="45">
                  <c:v>3.2197604660664902</c:v>
                </c:pt>
                <c:pt idx="46">
                  <c:v>3.2229868053668098</c:v>
                </c:pt>
                <c:pt idx="47">
                  <c:v>3.2027885324322902</c:v>
                </c:pt>
                <c:pt idx="48">
                  <c:v>3.3266015175025099</c:v>
                </c:pt>
                <c:pt idx="49">
                  <c:v>3.2606840434170299</c:v>
                </c:pt>
                <c:pt idx="50">
                  <c:v>3.3053070477537996</c:v>
                </c:pt>
                <c:pt idx="51">
                  <c:v>3.3311200151769098</c:v>
                </c:pt>
                <c:pt idx="52">
                  <c:v>3.4615988577851202</c:v>
                </c:pt>
                <c:pt idx="53">
                  <c:v>3.5152150107756901</c:v>
                </c:pt>
                <c:pt idx="54">
                  <c:v>3.6810343241430798</c:v>
                </c:pt>
                <c:pt idx="55">
                  <c:v>3.83954777009862</c:v>
                </c:pt>
                <c:pt idx="56">
                  <c:v>3.9660505680890497</c:v>
                </c:pt>
                <c:pt idx="57">
                  <c:v>4.0108335931227597</c:v>
                </c:pt>
                <c:pt idx="58">
                  <c:v>3.9049502394550601</c:v>
                </c:pt>
                <c:pt idx="59">
                  <c:v>3.8591680184412205</c:v>
                </c:pt>
                <c:pt idx="60">
                  <c:v>3.7447289891496802</c:v>
                </c:pt>
                <c:pt idx="61">
                  <c:v>3.7089505828535296</c:v>
                </c:pt>
                <c:pt idx="62">
                  <c:v>3.5292764258000098</c:v>
                </c:pt>
                <c:pt idx="63">
                  <c:v>3.3451937577022499</c:v>
                </c:pt>
                <c:pt idx="64">
                  <c:v>3.2337868078070398</c:v>
                </c:pt>
                <c:pt idx="65">
                  <c:v>3.2260171545650098</c:v>
                </c:pt>
                <c:pt idx="66">
                  <c:v>3.1863995370520599</c:v>
                </c:pt>
                <c:pt idx="67">
                  <c:v>3.0297752801715898</c:v>
                </c:pt>
                <c:pt idx="68">
                  <c:v>3.0284751946350097</c:v>
                </c:pt>
                <c:pt idx="69">
                  <c:v>3.0762950763885701</c:v>
                </c:pt>
                <c:pt idx="70">
                  <c:v>3.1278082178552999</c:v>
                </c:pt>
                <c:pt idx="71">
                  <c:v>3.1588769472130402</c:v>
                </c:pt>
                <c:pt idx="72">
                  <c:v>3.1617835507209699</c:v>
                </c:pt>
                <c:pt idx="73">
                  <c:v>3.1315169895407302</c:v>
                </c:pt>
              </c:numCache>
            </c:numRef>
          </c:val>
          <c:smooth val="0"/>
          <c:extLst>
            <c:ext xmlns:c16="http://schemas.microsoft.com/office/drawing/2014/chart" uri="{C3380CC4-5D6E-409C-BE32-E72D297353CC}">
              <c16:uniqueId val="{00000000-3315-B64D-B5F4-A370D88694E1}"/>
            </c:ext>
          </c:extLst>
        </c:ser>
        <c:dLbls>
          <c:showLegendKey val="0"/>
          <c:showVal val="0"/>
          <c:showCatName val="0"/>
          <c:showSerName val="0"/>
          <c:showPercent val="0"/>
          <c:showBubbleSize val="0"/>
        </c:dLbls>
        <c:smooth val="0"/>
        <c:axId val="823518672"/>
        <c:axId val="823521536"/>
      </c:lineChart>
      <c:catAx>
        <c:axId val="82351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23521536"/>
        <c:crosses val="autoZero"/>
        <c:auto val="1"/>
        <c:lblAlgn val="ctr"/>
        <c:lblOffset val="100"/>
        <c:noMultiLvlLbl val="0"/>
      </c:catAx>
      <c:valAx>
        <c:axId val="8235215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23518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spPr>
            <a:ln>
              <a:solidFill>
                <a:schemeClr val="tx1"/>
              </a:solidFill>
            </a:ln>
          </c:spPr>
          <c:marker>
            <c:symbol val="none"/>
          </c:marker>
          <c:cat>
            <c:strRef>
              <c:f>'IFS Online'!$J$5:$HY$5</c:f>
              <c:strCache>
                <c:ptCount val="224"/>
                <c:pt idx="0">
                  <c:v>2000 Jan</c:v>
                </c:pt>
                <c:pt idx="1">
                  <c:v>2000 Feb</c:v>
                </c:pt>
                <c:pt idx="2">
                  <c:v>2000 Mar</c:v>
                </c:pt>
                <c:pt idx="3">
                  <c:v>2000 Apr</c:v>
                </c:pt>
                <c:pt idx="4">
                  <c:v>2000 May</c:v>
                </c:pt>
                <c:pt idx="5">
                  <c:v>2000 Jun</c:v>
                </c:pt>
                <c:pt idx="6">
                  <c:v>2000 Jul</c:v>
                </c:pt>
                <c:pt idx="7">
                  <c:v>2000 Aug</c:v>
                </c:pt>
                <c:pt idx="8">
                  <c:v>2000 Sep</c:v>
                </c:pt>
                <c:pt idx="9">
                  <c:v>2000 Oct</c:v>
                </c:pt>
                <c:pt idx="10">
                  <c:v>2000 Nov</c:v>
                </c:pt>
                <c:pt idx="11">
                  <c:v>2000 Dec</c:v>
                </c:pt>
                <c:pt idx="12">
                  <c:v>2001 Jan</c:v>
                </c:pt>
                <c:pt idx="13">
                  <c:v>2001 Feb</c:v>
                </c:pt>
                <c:pt idx="14">
                  <c:v>2001 Mar</c:v>
                </c:pt>
                <c:pt idx="15">
                  <c:v>2001 Apr</c:v>
                </c:pt>
                <c:pt idx="16">
                  <c:v>2001 May</c:v>
                </c:pt>
                <c:pt idx="17">
                  <c:v>2001 Jun</c:v>
                </c:pt>
                <c:pt idx="18">
                  <c:v>2001 Jul</c:v>
                </c:pt>
                <c:pt idx="19">
                  <c:v>2001 Aug</c:v>
                </c:pt>
                <c:pt idx="20">
                  <c:v>2001 Sep</c:v>
                </c:pt>
                <c:pt idx="21">
                  <c:v>2001 Oct</c:v>
                </c:pt>
                <c:pt idx="22">
                  <c:v>2001 Nov</c:v>
                </c:pt>
                <c:pt idx="23">
                  <c:v>2001 Dec</c:v>
                </c:pt>
                <c:pt idx="24">
                  <c:v>2002 Jan</c:v>
                </c:pt>
                <c:pt idx="25">
                  <c:v>2002 Feb</c:v>
                </c:pt>
                <c:pt idx="26">
                  <c:v>2002 Mar</c:v>
                </c:pt>
                <c:pt idx="27">
                  <c:v>2002 Apr</c:v>
                </c:pt>
                <c:pt idx="28">
                  <c:v>2002 May</c:v>
                </c:pt>
                <c:pt idx="29">
                  <c:v>2002 Jun</c:v>
                </c:pt>
                <c:pt idx="30">
                  <c:v>2002 Jul</c:v>
                </c:pt>
                <c:pt idx="31">
                  <c:v>2002 Aug</c:v>
                </c:pt>
                <c:pt idx="32">
                  <c:v>2002 Sep</c:v>
                </c:pt>
                <c:pt idx="33">
                  <c:v>2002 Oct</c:v>
                </c:pt>
                <c:pt idx="34">
                  <c:v>2002 Nov</c:v>
                </c:pt>
                <c:pt idx="35">
                  <c:v>2002 Dec</c:v>
                </c:pt>
                <c:pt idx="36">
                  <c:v>2003 Jan</c:v>
                </c:pt>
                <c:pt idx="37">
                  <c:v>2003 Feb</c:v>
                </c:pt>
                <c:pt idx="38">
                  <c:v>2003 Mar</c:v>
                </c:pt>
                <c:pt idx="39">
                  <c:v>2003 Apr</c:v>
                </c:pt>
                <c:pt idx="40">
                  <c:v>2003 May</c:v>
                </c:pt>
                <c:pt idx="41">
                  <c:v>2003 Jun</c:v>
                </c:pt>
                <c:pt idx="42">
                  <c:v>2003 Jul</c:v>
                </c:pt>
                <c:pt idx="43">
                  <c:v>2003 Aug</c:v>
                </c:pt>
                <c:pt idx="44">
                  <c:v>2003 Sep</c:v>
                </c:pt>
                <c:pt idx="45">
                  <c:v>2003 Oct</c:v>
                </c:pt>
                <c:pt idx="46">
                  <c:v>2003 Nov</c:v>
                </c:pt>
                <c:pt idx="47">
                  <c:v>2003 Dec</c:v>
                </c:pt>
                <c:pt idx="48">
                  <c:v>2004 Jan</c:v>
                </c:pt>
                <c:pt idx="49">
                  <c:v>2004 Feb</c:v>
                </c:pt>
                <c:pt idx="50">
                  <c:v>2004 Mar</c:v>
                </c:pt>
                <c:pt idx="51">
                  <c:v>2004 Apr</c:v>
                </c:pt>
                <c:pt idx="52">
                  <c:v>2004 May</c:v>
                </c:pt>
                <c:pt idx="53">
                  <c:v>2004 Jun</c:v>
                </c:pt>
                <c:pt idx="54">
                  <c:v>2004 Jul</c:v>
                </c:pt>
                <c:pt idx="55">
                  <c:v>2004 Aug</c:v>
                </c:pt>
                <c:pt idx="56">
                  <c:v>2004 Sep</c:v>
                </c:pt>
                <c:pt idx="57">
                  <c:v>2004 Oct</c:v>
                </c:pt>
                <c:pt idx="58">
                  <c:v>2004 Nov</c:v>
                </c:pt>
                <c:pt idx="59">
                  <c:v>2004 Dec</c:v>
                </c:pt>
                <c:pt idx="60">
                  <c:v>2005 Jan</c:v>
                </c:pt>
                <c:pt idx="61">
                  <c:v>2005 Feb</c:v>
                </c:pt>
                <c:pt idx="62">
                  <c:v>2005 Mar</c:v>
                </c:pt>
                <c:pt idx="63">
                  <c:v>2005 Apr</c:v>
                </c:pt>
                <c:pt idx="64">
                  <c:v>2005 May</c:v>
                </c:pt>
                <c:pt idx="65">
                  <c:v>2005 Jun</c:v>
                </c:pt>
                <c:pt idx="66">
                  <c:v>2005 Jul</c:v>
                </c:pt>
                <c:pt idx="67">
                  <c:v>2005 Aug</c:v>
                </c:pt>
                <c:pt idx="68">
                  <c:v>2005 Sep</c:v>
                </c:pt>
                <c:pt idx="69">
                  <c:v>2005 Oct</c:v>
                </c:pt>
                <c:pt idx="70">
                  <c:v>2005 Nov</c:v>
                </c:pt>
                <c:pt idx="71">
                  <c:v>2005 Dec</c:v>
                </c:pt>
                <c:pt idx="72">
                  <c:v>2006 Jan</c:v>
                </c:pt>
                <c:pt idx="73">
                  <c:v>2006 Feb</c:v>
                </c:pt>
                <c:pt idx="74">
                  <c:v>2006 Mar</c:v>
                </c:pt>
                <c:pt idx="75">
                  <c:v>2006 Apr</c:v>
                </c:pt>
                <c:pt idx="76">
                  <c:v>2006 May</c:v>
                </c:pt>
                <c:pt idx="77">
                  <c:v>2006 Jun</c:v>
                </c:pt>
                <c:pt idx="78">
                  <c:v>2006 Jul</c:v>
                </c:pt>
                <c:pt idx="79">
                  <c:v>2006 Aug</c:v>
                </c:pt>
                <c:pt idx="80">
                  <c:v>2006 Sep</c:v>
                </c:pt>
                <c:pt idx="81">
                  <c:v>2006 Oct</c:v>
                </c:pt>
                <c:pt idx="82">
                  <c:v>2006 Nov</c:v>
                </c:pt>
                <c:pt idx="83">
                  <c:v>2006 Dec</c:v>
                </c:pt>
                <c:pt idx="84">
                  <c:v>2007 Jan</c:v>
                </c:pt>
                <c:pt idx="85">
                  <c:v>2007 Feb</c:v>
                </c:pt>
                <c:pt idx="86">
                  <c:v>2007 Mar</c:v>
                </c:pt>
                <c:pt idx="87">
                  <c:v>2007 Apr</c:v>
                </c:pt>
                <c:pt idx="88">
                  <c:v>2007 May</c:v>
                </c:pt>
                <c:pt idx="89">
                  <c:v>2007 Jun</c:v>
                </c:pt>
                <c:pt idx="90">
                  <c:v>2007 Jul</c:v>
                </c:pt>
                <c:pt idx="91">
                  <c:v>2007 Aug</c:v>
                </c:pt>
                <c:pt idx="92">
                  <c:v>2007 Sep</c:v>
                </c:pt>
                <c:pt idx="93">
                  <c:v>2007 Oct</c:v>
                </c:pt>
                <c:pt idx="94">
                  <c:v>2007 Nov</c:v>
                </c:pt>
                <c:pt idx="95">
                  <c:v>2007 Dec</c:v>
                </c:pt>
                <c:pt idx="96">
                  <c:v>2008 Jan</c:v>
                </c:pt>
                <c:pt idx="97">
                  <c:v>2008 Feb</c:v>
                </c:pt>
                <c:pt idx="98">
                  <c:v>2008 Mar</c:v>
                </c:pt>
                <c:pt idx="99">
                  <c:v>2008 Apr</c:v>
                </c:pt>
                <c:pt idx="100">
                  <c:v>2008 May</c:v>
                </c:pt>
                <c:pt idx="101">
                  <c:v>2008 Jun</c:v>
                </c:pt>
                <c:pt idx="102">
                  <c:v>2008 Jul</c:v>
                </c:pt>
                <c:pt idx="103">
                  <c:v>2008 Aug</c:v>
                </c:pt>
                <c:pt idx="104">
                  <c:v>2008 Sep</c:v>
                </c:pt>
                <c:pt idx="105">
                  <c:v>2008 Oct</c:v>
                </c:pt>
                <c:pt idx="106">
                  <c:v>2008 Nov</c:v>
                </c:pt>
                <c:pt idx="107">
                  <c:v>2008 Dec</c:v>
                </c:pt>
                <c:pt idx="108">
                  <c:v>2009 Jan</c:v>
                </c:pt>
                <c:pt idx="109">
                  <c:v>2009 Feb</c:v>
                </c:pt>
                <c:pt idx="110">
                  <c:v>2009 Mar</c:v>
                </c:pt>
                <c:pt idx="111">
                  <c:v>2009 Apr</c:v>
                </c:pt>
                <c:pt idx="112">
                  <c:v>2009 May</c:v>
                </c:pt>
                <c:pt idx="113">
                  <c:v>2009 Jun</c:v>
                </c:pt>
                <c:pt idx="114">
                  <c:v>2009 Jul</c:v>
                </c:pt>
                <c:pt idx="115">
                  <c:v>2009 Aug</c:v>
                </c:pt>
                <c:pt idx="116">
                  <c:v>2009 Sep</c:v>
                </c:pt>
                <c:pt idx="117">
                  <c:v>2009 Oct</c:v>
                </c:pt>
                <c:pt idx="118">
                  <c:v>2009 Nov</c:v>
                </c:pt>
                <c:pt idx="119">
                  <c:v>2009 Dec</c:v>
                </c:pt>
                <c:pt idx="120">
                  <c:v>2010 Jan</c:v>
                </c:pt>
                <c:pt idx="121">
                  <c:v>2010 Feb</c:v>
                </c:pt>
                <c:pt idx="122">
                  <c:v>2010 Mar</c:v>
                </c:pt>
                <c:pt idx="123">
                  <c:v>2010 Apr</c:v>
                </c:pt>
                <c:pt idx="124">
                  <c:v>2010 May</c:v>
                </c:pt>
                <c:pt idx="125">
                  <c:v>2010 Jun</c:v>
                </c:pt>
                <c:pt idx="126">
                  <c:v>2010 Jul</c:v>
                </c:pt>
                <c:pt idx="127">
                  <c:v>2010 Aug</c:v>
                </c:pt>
                <c:pt idx="128">
                  <c:v>2010 Sep</c:v>
                </c:pt>
                <c:pt idx="129">
                  <c:v>2010 Oct</c:v>
                </c:pt>
                <c:pt idx="130">
                  <c:v>2010 Nov</c:v>
                </c:pt>
                <c:pt idx="131">
                  <c:v>2010 Dec</c:v>
                </c:pt>
                <c:pt idx="132">
                  <c:v>2011 Jan</c:v>
                </c:pt>
                <c:pt idx="133">
                  <c:v>2011 Feb</c:v>
                </c:pt>
                <c:pt idx="134">
                  <c:v>2011 Mar</c:v>
                </c:pt>
                <c:pt idx="135">
                  <c:v>2011 Apr</c:v>
                </c:pt>
                <c:pt idx="136">
                  <c:v>2011 May</c:v>
                </c:pt>
                <c:pt idx="137">
                  <c:v>2011 Jun</c:v>
                </c:pt>
                <c:pt idx="138">
                  <c:v>2011 Jul</c:v>
                </c:pt>
                <c:pt idx="139">
                  <c:v>2011 Aug</c:v>
                </c:pt>
                <c:pt idx="140">
                  <c:v>2011 Sep</c:v>
                </c:pt>
                <c:pt idx="141">
                  <c:v>2011 Oct</c:v>
                </c:pt>
                <c:pt idx="142">
                  <c:v>2011 Nov</c:v>
                </c:pt>
                <c:pt idx="143">
                  <c:v>2011 Dec</c:v>
                </c:pt>
                <c:pt idx="144">
                  <c:v>2012 Jan</c:v>
                </c:pt>
                <c:pt idx="145">
                  <c:v>2012 Feb</c:v>
                </c:pt>
                <c:pt idx="146">
                  <c:v>2012 Mar</c:v>
                </c:pt>
                <c:pt idx="147">
                  <c:v>2012 Apr</c:v>
                </c:pt>
                <c:pt idx="148">
                  <c:v>2012 May</c:v>
                </c:pt>
                <c:pt idx="149">
                  <c:v>2012 Jun</c:v>
                </c:pt>
                <c:pt idx="150">
                  <c:v>2012 Jul</c:v>
                </c:pt>
                <c:pt idx="151">
                  <c:v>2012 Aug</c:v>
                </c:pt>
                <c:pt idx="152">
                  <c:v>2012 Sep</c:v>
                </c:pt>
                <c:pt idx="153">
                  <c:v>2012 Oct</c:v>
                </c:pt>
                <c:pt idx="154">
                  <c:v>2012 Nov</c:v>
                </c:pt>
                <c:pt idx="155">
                  <c:v>2012 Dec</c:v>
                </c:pt>
                <c:pt idx="156">
                  <c:v>2013 Jan</c:v>
                </c:pt>
                <c:pt idx="157">
                  <c:v>2013 Feb</c:v>
                </c:pt>
                <c:pt idx="158">
                  <c:v>2013 Mar</c:v>
                </c:pt>
                <c:pt idx="159">
                  <c:v>2013 Apr</c:v>
                </c:pt>
                <c:pt idx="160">
                  <c:v>2013 May</c:v>
                </c:pt>
                <c:pt idx="161">
                  <c:v>2013 Jun</c:v>
                </c:pt>
                <c:pt idx="162">
                  <c:v>2013 Jul</c:v>
                </c:pt>
                <c:pt idx="163">
                  <c:v>2013 Aug</c:v>
                </c:pt>
                <c:pt idx="164">
                  <c:v>2013 Sep</c:v>
                </c:pt>
                <c:pt idx="165">
                  <c:v>2013 Oct</c:v>
                </c:pt>
                <c:pt idx="166">
                  <c:v>2013 Nov</c:v>
                </c:pt>
                <c:pt idx="167">
                  <c:v>2013 Dec</c:v>
                </c:pt>
                <c:pt idx="168">
                  <c:v>2014 Jan</c:v>
                </c:pt>
                <c:pt idx="169">
                  <c:v>2014 Feb</c:v>
                </c:pt>
                <c:pt idx="170">
                  <c:v>2014 Mar</c:v>
                </c:pt>
                <c:pt idx="171">
                  <c:v>2014 Apr</c:v>
                </c:pt>
                <c:pt idx="172">
                  <c:v>2014 May</c:v>
                </c:pt>
                <c:pt idx="173">
                  <c:v>2014 Jun</c:v>
                </c:pt>
                <c:pt idx="174">
                  <c:v>2014 Jul</c:v>
                </c:pt>
                <c:pt idx="175">
                  <c:v>2014 Aug</c:v>
                </c:pt>
                <c:pt idx="176">
                  <c:v>2014 Sep</c:v>
                </c:pt>
                <c:pt idx="177">
                  <c:v>2014 Oct</c:v>
                </c:pt>
                <c:pt idx="178">
                  <c:v>2014 Nov</c:v>
                </c:pt>
                <c:pt idx="179">
                  <c:v>2014 Dec</c:v>
                </c:pt>
                <c:pt idx="180">
                  <c:v>2015 Jan</c:v>
                </c:pt>
                <c:pt idx="181">
                  <c:v>2015 Feb</c:v>
                </c:pt>
                <c:pt idx="182">
                  <c:v>2015 Mar</c:v>
                </c:pt>
                <c:pt idx="183">
                  <c:v>2015 Apr</c:v>
                </c:pt>
                <c:pt idx="184">
                  <c:v>2015 May</c:v>
                </c:pt>
                <c:pt idx="185">
                  <c:v>2015 Jun</c:v>
                </c:pt>
                <c:pt idx="186">
                  <c:v>2015 Jul</c:v>
                </c:pt>
                <c:pt idx="187">
                  <c:v>2015 Aug</c:v>
                </c:pt>
                <c:pt idx="188">
                  <c:v>2015 Sep</c:v>
                </c:pt>
                <c:pt idx="189">
                  <c:v>2015 Oct</c:v>
                </c:pt>
                <c:pt idx="190">
                  <c:v>2015 Nov</c:v>
                </c:pt>
                <c:pt idx="191">
                  <c:v>2014 Dec</c:v>
                </c:pt>
                <c:pt idx="192">
                  <c:v>2016 Jan</c:v>
                </c:pt>
                <c:pt idx="193">
                  <c:v>2016 Feb</c:v>
                </c:pt>
                <c:pt idx="194">
                  <c:v>2016 Mar</c:v>
                </c:pt>
                <c:pt idx="195">
                  <c:v>2016 Apr</c:v>
                </c:pt>
                <c:pt idx="196">
                  <c:v>2016 May</c:v>
                </c:pt>
                <c:pt idx="197">
                  <c:v>2016 Jun</c:v>
                </c:pt>
                <c:pt idx="198">
                  <c:v>2016 Jul</c:v>
                </c:pt>
                <c:pt idx="199">
                  <c:v>2016 Aug</c:v>
                </c:pt>
                <c:pt idx="200">
                  <c:v>2016 Sep</c:v>
                </c:pt>
                <c:pt idx="201">
                  <c:v>2016 Oct</c:v>
                </c:pt>
                <c:pt idx="202">
                  <c:v>2016 Nov</c:v>
                </c:pt>
                <c:pt idx="203">
                  <c:v>2016 Dec</c:v>
                </c:pt>
                <c:pt idx="204">
                  <c:v>2017 Jan</c:v>
                </c:pt>
                <c:pt idx="205">
                  <c:v>2017 Feb</c:v>
                </c:pt>
                <c:pt idx="206">
                  <c:v>2017 Mar</c:v>
                </c:pt>
                <c:pt idx="207">
                  <c:v>2017 Apr</c:v>
                </c:pt>
                <c:pt idx="208">
                  <c:v>2017 May</c:v>
                </c:pt>
                <c:pt idx="209">
                  <c:v>2017 Jun</c:v>
                </c:pt>
                <c:pt idx="210">
                  <c:v>2017 Jul</c:v>
                </c:pt>
                <c:pt idx="211">
                  <c:v>2017 Aug</c:v>
                </c:pt>
                <c:pt idx="212">
                  <c:v>2017 Sep</c:v>
                </c:pt>
                <c:pt idx="213">
                  <c:v>2017 Oct</c:v>
                </c:pt>
                <c:pt idx="214">
                  <c:v>2017 Nov</c:v>
                </c:pt>
                <c:pt idx="215">
                  <c:v>2017 Dec</c:v>
                </c:pt>
                <c:pt idx="216">
                  <c:v>2018 Jan</c:v>
                </c:pt>
                <c:pt idx="217">
                  <c:v>2018 Feb</c:v>
                </c:pt>
                <c:pt idx="218">
                  <c:v>2018 Mar</c:v>
                </c:pt>
                <c:pt idx="219">
                  <c:v>2018 Apr</c:v>
                </c:pt>
                <c:pt idx="220">
                  <c:v>2018 May</c:v>
                </c:pt>
                <c:pt idx="221">
                  <c:v>2018 Jun</c:v>
                </c:pt>
                <c:pt idx="222">
                  <c:v>2018 Jul</c:v>
                </c:pt>
                <c:pt idx="223">
                  <c:v>2018 Aug</c:v>
                </c:pt>
              </c:strCache>
            </c:strRef>
          </c:cat>
          <c:val>
            <c:numRef>
              <c:f>'IFS Online'!$J$6:$HY$6</c:f>
              <c:numCache>
                <c:formatCode>0.000</c:formatCode>
                <c:ptCount val="224"/>
                <c:pt idx="0">
                  <c:v>0.12078</c:v>
                </c:pt>
                <c:pt idx="1">
                  <c:v>0.1208</c:v>
                </c:pt>
                <c:pt idx="2">
                  <c:v>0.12078999999999999</c:v>
                </c:pt>
                <c:pt idx="3">
                  <c:v>0.12078</c:v>
                </c:pt>
                <c:pt idx="4">
                  <c:v>0.1208</c:v>
                </c:pt>
                <c:pt idx="5">
                  <c:v>0.12081</c:v>
                </c:pt>
                <c:pt idx="6">
                  <c:v>0.12078</c:v>
                </c:pt>
                <c:pt idx="7">
                  <c:v>0.12078</c:v>
                </c:pt>
                <c:pt idx="8">
                  <c:v>0.1207937</c:v>
                </c:pt>
                <c:pt idx="9">
                  <c:v>0.1208</c:v>
                </c:pt>
                <c:pt idx="10">
                  <c:v>0.12081</c:v>
                </c:pt>
                <c:pt idx="11">
                  <c:v>0.12081</c:v>
                </c:pt>
                <c:pt idx="12">
                  <c:v>0.12081</c:v>
                </c:pt>
                <c:pt idx="13">
                  <c:v>0.12082</c:v>
                </c:pt>
                <c:pt idx="14">
                  <c:v>0.12081</c:v>
                </c:pt>
                <c:pt idx="15">
                  <c:v>0.12082</c:v>
                </c:pt>
                <c:pt idx="16">
                  <c:v>0.12081</c:v>
                </c:pt>
                <c:pt idx="17">
                  <c:v>0.12082</c:v>
                </c:pt>
                <c:pt idx="18">
                  <c:v>0.12082</c:v>
                </c:pt>
                <c:pt idx="19">
                  <c:v>0.12082</c:v>
                </c:pt>
                <c:pt idx="20">
                  <c:v>0.12082</c:v>
                </c:pt>
                <c:pt idx="21">
                  <c:v>0.12082</c:v>
                </c:pt>
                <c:pt idx="22">
                  <c:v>0.12082</c:v>
                </c:pt>
                <c:pt idx="23">
                  <c:v>0.12082</c:v>
                </c:pt>
                <c:pt idx="24">
                  <c:v>0.12082</c:v>
                </c:pt>
                <c:pt idx="25">
                  <c:v>0.12082</c:v>
                </c:pt>
                <c:pt idx="26">
                  <c:v>0.12082</c:v>
                </c:pt>
                <c:pt idx="27">
                  <c:v>0.12081</c:v>
                </c:pt>
                <c:pt idx="28">
                  <c:v>0.12082</c:v>
                </c:pt>
                <c:pt idx="29">
                  <c:v>0.12082</c:v>
                </c:pt>
                <c:pt idx="30">
                  <c:v>0.12082</c:v>
                </c:pt>
                <c:pt idx="31">
                  <c:v>0.1208</c:v>
                </c:pt>
                <c:pt idx="32">
                  <c:v>0.12082</c:v>
                </c:pt>
                <c:pt idx="33">
                  <c:v>0.12082</c:v>
                </c:pt>
                <c:pt idx="34">
                  <c:v>0.12081</c:v>
                </c:pt>
                <c:pt idx="35">
                  <c:v>0.12081</c:v>
                </c:pt>
                <c:pt idx="36">
                  <c:v>0.12082</c:v>
                </c:pt>
                <c:pt idx="37">
                  <c:v>0.12081</c:v>
                </c:pt>
                <c:pt idx="38">
                  <c:v>0.12081</c:v>
                </c:pt>
                <c:pt idx="39">
                  <c:v>0.12081</c:v>
                </c:pt>
                <c:pt idx="40">
                  <c:v>0.12082</c:v>
                </c:pt>
                <c:pt idx="41">
                  <c:v>0.12082</c:v>
                </c:pt>
                <c:pt idx="42">
                  <c:v>0.12081</c:v>
                </c:pt>
                <c:pt idx="43">
                  <c:v>0.12082</c:v>
                </c:pt>
                <c:pt idx="44">
                  <c:v>0.12082</c:v>
                </c:pt>
                <c:pt idx="45">
                  <c:v>0.12082</c:v>
                </c:pt>
                <c:pt idx="46">
                  <c:v>0.12082</c:v>
                </c:pt>
                <c:pt idx="47">
                  <c:v>0.12082</c:v>
                </c:pt>
                <c:pt idx="48">
                  <c:v>0.12082</c:v>
                </c:pt>
                <c:pt idx="49">
                  <c:v>0.12081</c:v>
                </c:pt>
                <c:pt idx="50">
                  <c:v>0.12081</c:v>
                </c:pt>
                <c:pt idx="51">
                  <c:v>0.12082</c:v>
                </c:pt>
                <c:pt idx="52">
                  <c:v>0.12082</c:v>
                </c:pt>
                <c:pt idx="53">
                  <c:v>0.12082</c:v>
                </c:pt>
                <c:pt idx="54">
                  <c:v>0.12082</c:v>
                </c:pt>
                <c:pt idx="55">
                  <c:v>0.12082</c:v>
                </c:pt>
                <c:pt idx="56">
                  <c:v>0.12082</c:v>
                </c:pt>
                <c:pt idx="57">
                  <c:v>0.12082</c:v>
                </c:pt>
                <c:pt idx="58">
                  <c:v>0.12082</c:v>
                </c:pt>
                <c:pt idx="59">
                  <c:v>0.12082</c:v>
                </c:pt>
                <c:pt idx="60">
                  <c:v>0.12082</c:v>
                </c:pt>
                <c:pt idx="61">
                  <c:v>0.12082</c:v>
                </c:pt>
                <c:pt idx="62">
                  <c:v>0.12082</c:v>
                </c:pt>
                <c:pt idx="63">
                  <c:v>0.12082</c:v>
                </c:pt>
                <c:pt idx="64">
                  <c:v>0.12082</c:v>
                </c:pt>
                <c:pt idx="65">
                  <c:v>0.12082</c:v>
                </c:pt>
                <c:pt idx="66">
                  <c:v>0.12152</c:v>
                </c:pt>
                <c:pt idx="67">
                  <c:v>0.12343</c:v>
                </c:pt>
                <c:pt idx="68">
                  <c:v>0.12358</c:v>
                </c:pt>
                <c:pt idx="69">
                  <c:v>0.12361999999999999</c:v>
                </c:pt>
                <c:pt idx="70">
                  <c:v>0.1237</c:v>
                </c:pt>
                <c:pt idx="71">
                  <c:v>0.12383</c:v>
                </c:pt>
                <c:pt idx="72">
                  <c:v>0.12397</c:v>
                </c:pt>
                <c:pt idx="73">
                  <c:v>0.12422999999999999</c:v>
                </c:pt>
                <c:pt idx="74">
                  <c:v>0.12446</c:v>
                </c:pt>
                <c:pt idx="75">
                  <c:v>0.12476</c:v>
                </c:pt>
                <c:pt idx="76">
                  <c:v>0.12477000000000001</c:v>
                </c:pt>
                <c:pt idx="77">
                  <c:v>0.1249</c:v>
                </c:pt>
                <c:pt idx="78">
                  <c:v>0.12514</c:v>
                </c:pt>
                <c:pt idx="79">
                  <c:v>0.12542</c:v>
                </c:pt>
                <c:pt idx="80">
                  <c:v>0.12601000000000001</c:v>
                </c:pt>
                <c:pt idx="81">
                  <c:v>0.12653</c:v>
                </c:pt>
                <c:pt idx="82">
                  <c:v>0.12712828642511445</c:v>
                </c:pt>
                <c:pt idx="83">
                  <c:v>0.12781251437890787</c:v>
                </c:pt>
                <c:pt idx="84">
                  <c:v>0.12837646140554254</c:v>
                </c:pt>
                <c:pt idx="85">
                  <c:v>0.12895521772154184</c:v>
                </c:pt>
                <c:pt idx="86">
                  <c:v>0.12921599487270932</c:v>
                </c:pt>
                <c:pt idx="87">
                  <c:v>0.12943794162607708</c:v>
                </c:pt>
                <c:pt idx="88">
                  <c:v>0.13031998769779315</c:v>
                </c:pt>
                <c:pt idx="89">
                  <c:v>0.13100974450479627</c:v>
                </c:pt>
                <c:pt idx="90">
                  <c:v>0.13193377979724416</c:v>
                </c:pt>
                <c:pt idx="91">
                  <c:v>0.13200814754286636</c:v>
                </c:pt>
                <c:pt idx="92">
                  <c:v>0.13290290512460312</c:v>
                </c:pt>
                <c:pt idx="93">
                  <c:v>0.13332213427405432</c:v>
                </c:pt>
                <c:pt idx="94">
                  <c:v>0.13471079612733403</c:v>
                </c:pt>
                <c:pt idx="95">
                  <c:v>0.13564913537241113</c:v>
                </c:pt>
                <c:pt idx="96">
                  <c:v>0.13797271175706868</c:v>
                </c:pt>
                <c:pt idx="97">
                  <c:v>0.13956656208478946</c:v>
                </c:pt>
                <c:pt idx="98">
                  <c:v>0.14133856097557529</c:v>
                </c:pt>
                <c:pt idx="99">
                  <c:v>0.14284163433684344</c:v>
                </c:pt>
                <c:pt idx="100">
                  <c:v>0.14338706046488953</c:v>
                </c:pt>
                <c:pt idx="101">
                  <c:v>0.14496178082648509</c:v>
                </c:pt>
                <c:pt idx="102">
                  <c:v>0.14624950457980324</c:v>
                </c:pt>
                <c:pt idx="103">
                  <c:v>0.14595344085236811</c:v>
                </c:pt>
                <c:pt idx="104">
                  <c:v>0.14639980909464895</c:v>
                </c:pt>
                <c:pt idx="105">
                  <c:v>0.14637966493694696</c:v>
                </c:pt>
                <c:pt idx="106">
                  <c:v>0.14644375973851001</c:v>
                </c:pt>
                <c:pt idx="107">
                  <c:v>0.14614135668867068</c:v>
                </c:pt>
                <c:pt idx="108">
                  <c:v>0.14623988020029013</c:v>
                </c:pt>
                <c:pt idx="109">
                  <c:v>0.1462895127974066</c:v>
                </c:pt>
                <c:pt idx="110">
                  <c:v>0.14623688620722899</c:v>
                </c:pt>
                <c:pt idx="111">
                  <c:v>0.14638787908375475</c:v>
                </c:pt>
                <c:pt idx="112">
                  <c:v>0.14652974467623001</c:v>
                </c:pt>
                <c:pt idx="113">
                  <c:v>0.14634334543548499</c:v>
                </c:pt>
                <c:pt idx="114">
                  <c:v>0.14636946452958799</c:v>
                </c:pt>
                <c:pt idx="115">
                  <c:v>0.14636543266667401</c:v>
                </c:pt>
                <c:pt idx="116">
                  <c:v>0.146436273596209</c:v>
                </c:pt>
                <c:pt idx="117">
                  <c:v>0.146465494682326</c:v>
                </c:pt>
                <c:pt idx="118">
                  <c:v>0.146468845379117</c:v>
                </c:pt>
                <c:pt idx="119">
                  <c:v>0.14645832388909599</c:v>
                </c:pt>
                <c:pt idx="120">
                  <c:v>0.14647022183300601</c:v>
                </c:pt>
                <c:pt idx="121">
                  <c:v>0.146476364573812</c:v>
                </c:pt>
                <c:pt idx="122">
                  <c:v>0.146489257560597</c:v>
                </c:pt>
                <c:pt idx="123">
                  <c:v>0.146495309010927</c:v>
                </c:pt>
                <c:pt idx="124">
                  <c:v>0.14646875397489201</c:v>
                </c:pt>
                <c:pt idx="125">
                  <c:v>0.14670285337049799</c:v>
                </c:pt>
                <c:pt idx="126">
                  <c:v>0.14754350601310101</c:v>
                </c:pt>
                <c:pt idx="127">
                  <c:v>0.14727274309541899</c:v>
                </c:pt>
                <c:pt idx="128">
                  <c:v>0.14832342183879199</c:v>
                </c:pt>
                <c:pt idx="129">
                  <c:v>0.14985374274707899</c:v>
                </c:pt>
                <c:pt idx="130">
                  <c:v>0.15024535065762401</c:v>
                </c:pt>
                <c:pt idx="131">
                  <c:v>0.15029436224376599</c:v>
                </c:pt>
                <c:pt idx="132">
                  <c:v>0.15143750054796501</c:v>
                </c:pt>
                <c:pt idx="133">
                  <c:v>0.15188252971201999</c:v>
                </c:pt>
                <c:pt idx="134">
                  <c:v>0.15229407854136701</c:v>
                </c:pt>
                <c:pt idx="135">
                  <c:v>0.15315851140137501</c:v>
                </c:pt>
                <c:pt idx="136">
                  <c:v>0.15385775235363899</c:v>
                </c:pt>
                <c:pt idx="137">
                  <c:v>0.154372490528145</c:v>
                </c:pt>
                <c:pt idx="138">
                  <c:v>0.154769652457007</c:v>
                </c:pt>
                <c:pt idx="139">
                  <c:v>0.156029946895547</c:v>
                </c:pt>
                <c:pt idx="140">
                  <c:v>0.156671053456163</c:v>
                </c:pt>
                <c:pt idx="141">
                  <c:v>0.1573192794777</c:v>
                </c:pt>
                <c:pt idx="142">
                  <c:v>0.157748611812216</c:v>
                </c:pt>
                <c:pt idx="143">
                  <c:v>0.15801283064184801</c:v>
                </c:pt>
                <c:pt idx="144">
                  <c:v>0.15833306944488401</c:v>
                </c:pt>
                <c:pt idx="145">
                  <c:v>0.158721088953647</c:v>
                </c:pt>
                <c:pt idx="146">
                  <c:v>0.15852542531651101</c:v>
                </c:pt>
                <c:pt idx="147">
                  <c:v>0.15881631398545801</c:v>
                </c:pt>
                <c:pt idx="148">
                  <c:v>0.15859505923525499</c:v>
                </c:pt>
                <c:pt idx="149">
                  <c:v>0.15828319713064201</c:v>
                </c:pt>
                <c:pt idx="150">
                  <c:v>0.15812717189553099</c:v>
                </c:pt>
                <c:pt idx="151">
                  <c:v>0.157719729298085</c:v>
                </c:pt>
                <c:pt idx="152">
                  <c:v>0.15774337311787201</c:v>
                </c:pt>
                <c:pt idx="153">
                  <c:v>0.158369344762673</c:v>
                </c:pt>
                <c:pt idx="154">
                  <c:v>0.15883705859181399</c:v>
                </c:pt>
                <c:pt idx="155">
                  <c:v>0.158981248161779</c:v>
                </c:pt>
                <c:pt idx="156">
                  <c:v>0.159267970875756</c:v>
                </c:pt>
                <c:pt idx="157">
                  <c:v>0.15912924477260401</c:v>
                </c:pt>
                <c:pt idx="158">
                  <c:v>0.159373243748794</c:v>
                </c:pt>
                <c:pt idx="159">
                  <c:v>0.160075128585145</c:v>
                </c:pt>
                <c:pt idx="160">
                  <c:v>0.16134745097918701</c:v>
                </c:pt>
                <c:pt idx="161">
                  <c:v>0.16205406771915401</c:v>
                </c:pt>
                <c:pt idx="162">
                  <c:v>0.16202859804755501</c:v>
                </c:pt>
                <c:pt idx="163">
                  <c:v>0.162054497454271</c:v>
                </c:pt>
                <c:pt idx="164">
                  <c:v>0.1623859915018</c:v>
                </c:pt>
                <c:pt idx="165">
                  <c:v>0.162854723301254</c:v>
                </c:pt>
                <c:pt idx="166">
                  <c:v>0.16292957669180899</c:v>
                </c:pt>
                <c:pt idx="167">
                  <c:v>0.163473484600798</c:v>
                </c:pt>
                <c:pt idx="168">
                  <c:v>0.16382925887092301</c:v>
                </c:pt>
                <c:pt idx="169">
                  <c:v>0.16357866497998899</c:v>
                </c:pt>
                <c:pt idx="170">
                  <c:v>0.16294858028905301</c:v>
                </c:pt>
                <c:pt idx="171">
                  <c:v>0.16246663341516199</c:v>
                </c:pt>
                <c:pt idx="172">
                  <c:v>0.16226171191514799</c:v>
                </c:pt>
                <c:pt idx="173">
                  <c:v>0.16243359559913301</c:v>
                </c:pt>
                <c:pt idx="174">
                  <c:v>0.16214025131738999</c:v>
                </c:pt>
                <c:pt idx="175">
                  <c:v>0.162321475363079</c:v>
                </c:pt>
                <c:pt idx="176">
                  <c:v>0.16254678299598099</c:v>
                </c:pt>
                <c:pt idx="177">
                  <c:v>0.16275932587002001</c:v>
                </c:pt>
                <c:pt idx="178">
                  <c:v>0.16275202829715299</c:v>
                </c:pt>
                <c:pt idx="179">
                  <c:v>0.163286125500161</c:v>
                </c:pt>
                <c:pt idx="180">
                  <c:v>0.16320177838401001</c:v>
                </c:pt>
                <c:pt idx="181" formatCode="0.0000">
                  <c:v>0.16266775111834078</c:v>
                </c:pt>
                <c:pt idx="182" formatCode="0.0000">
                  <c:v>0.16280811435641954</c:v>
                </c:pt>
                <c:pt idx="183" formatCode="0.0000">
                  <c:v>0.16356707067733126</c:v>
                </c:pt>
                <c:pt idx="184" formatCode="0.0000">
                  <c:v>0.16340937316164456</c:v>
                </c:pt>
                <c:pt idx="185" formatCode="0.0000">
                  <c:v>0.163569746139754</c:v>
                </c:pt>
                <c:pt idx="186" formatCode="0.0000">
                  <c:v>0.16347348460079775</c:v>
                </c:pt>
                <c:pt idx="187" formatCode="0.0000">
                  <c:v>0.15651166794484528</c:v>
                </c:pt>
                <c:pt idx="188" formatCode="0.0000">
                  <c:v>0.15720057221008285</c:v>
                </c:pt>
                <c:pt idx="189" formatCode="0.0000">
                  <c:v>0.15749271596188677</c:v>
                </c:pt>
                <c:pt idx="190" formatCode="0.0000">
                  <c:v>0.1563086157308991</c:v>
                </c:pt>
                <c:pt idx="191" formatCode="0.0000">
                  <c:v>0.15404760070861895</c:v>
                </c:pt>
                <c:pt idx="192" formatCode="0.0000">
                  <c:v>0.15206118942262367</c:v>
                </c:pt>
                <c:pt idx="193" formatCode="0.0000">
                  <c:v>0.1527277170260859</c:v>
                </c:pt>
                <c:pt idx="194" formatCode="0.0000">
                  <c:v>0.1546240316670017</c:v>
                </c:pt>
                <c:pt idx="195" formatCode="0.0000">
                  <c:v>0.15421151651605342</c:v>
                </c:pt>
                <c:pt idx="196" formatCode="0.0000">
                  <c:v>0.1518672073139247</c:v>
                </c:pt>
                <c:pt idx="197" formatCode="0.0000">
                  <c:v>0.15050041387613816</c:v>
                </c:pt>
                <c:pt idx="198" formatCode="0.0000">
                  <c:v>0.15030361329886371</c:v>
                </c:pt>
                <c:pt idx="199" formatCode="0.0000">
                  <c:v>0.14972749595735763</c:v>
                </c:pt>
                <c:pt idx="200" formatCode="0.0000">
                  <c:v>0.14991604701367234</c:v>
                </c:pt>
                <c:pt idx="201" formatCode="0.0000">
                  <c:v>0.14771266931564719</c:v>
                </c:pt>
                <c:pt idx="202" formatCode="0.0000">
                  <c:v>0.14522640797002528</c:v>
                </c:pt>
                <c:pt idx="203" formatCode="0.0000">
                  <c:v>0.14388903277792167</c:v>
                </c:pt>
                <c:pt idx="204" formatCode="0.0000">
                  <c:v>0.14534249960030812</c:v>
                </c:pt>
                <c:pt idx="205" formatCode="0.0000">
                  <c:v>0.14557735980900249</c:v>
                </c:pt>
                <c:pt idx="206" formatCode="0.0000">
                  <c:v>0.14511681903932666</c:v>
                </c:pt>
                <c:pt idx="207" formatCode="0.0000">
                  <c:v>0.14497586151905706</c:v>
                </c:pt>
                <c:pt idx="208" formatCode="0.0000">
                  <c:v>0.14643646853812473</c:v>
                </c:pt>
                <c:pt idx="209" formatCode="0.0000">
                  <c:v>0.14744913005013272</c:v>
                </c:pt>
                <c:pt idx="210" formatCode="0.0000">
                  <c:v>0.14866572511707427</c:v>
                </c:pt>
                <c:pt idx="211" formatCode="0.0000">
                  <c:v>0.15161393028791487</c:v>
                </c:pt>
                <c:pt idx="212" formatCode="0.0000">
                  <c:v>0.15041891668296203</c:v>
                </c:pt>
                <c:pt idx="213" formatCode="0.0000">
                  <c:v>0.15086369465188204</c:v>
                </c:pt>
                <c:pt idx="214" formatCode="0.0000">
                  <c:v>0.15134775172914805</c:v>
                </c:pt>
                <c:pt idx="215" formatCode="0.0000">
                  <c:v>0.1535720867375146</c:v>
                </c:pt>
                <c:pt idx="216" formatCode="0.0000">
                  <c:v>0.15883100381194409</c:v>
                </c:pt>
                <c:pt idx="217" formatCode="0.0000">
                  <c:v>0.15794045644791913</c:v>
                </c:pt>
                <c:pt idx="218" formatCode="0.0000">
                  <c:v>0.15935239187940209</c:v>
                </c:pt>
                <c:pt idx="219" formatCode="0.0000">
                  <c:v>0.15771129370574227</c:v>
                </c:pt>
                <c:pt idx="220" formatCode="0.0000">
                  <c:v>0.15620118712902217</c:v>
                </c:pt>
                <c:pt idx="221" formatCode="0.0000">
                  <c:v>0.15094795314575535</c:v>
                </c:pt>
                <c:pt idx="222" formatCode="0.0000">
                  <c:v>0.1463935938163346</c:v>
                </c:pt>
                <c:pt idx="223" formatCode="0.0000">
                  <c:v>0.14638287905846531</c:v>
                </c:pt>
              </c:numCache>
            </c:numRef>
          </c:val>
          <c:smooth val="0"/>
          <c:extLst>
            <c:ext xmlns:c16="http://schemas.microsoft.com/office/drawing/2014/chart" uri="{C3380CC4-5D6E-409C-BE32-E72D297353CC}">
              <c16:uniqueId val="{00000000-35A4-434D-BB14-325D18F8F9E8}"/>
            </c:ext>
          </c:extLst>
        </c:ser>
        <c:dLbls>
          <c:showLegendKey val="0"/>
          <c:showVal val="0"/>
          <c:showCatName val="0"/>
          <c:showSerName val="0"/>
          <c:showPercent val="0"/>
          <c:showBubbleSize val="0"/>
        </c:dLbls>
        <c:smooth val="0"/>
        <c:axId val="823488448"/>
        <c:axId val="823490496"/>
      </c:lineChart>
      <c:catAx>
        <c:axId val="823488448"/>
        <c:scaling>
          <c:orientation val="minMax"/>
        </c:scaling>
        <c:delete val="0"/>
        <c:axPos val="b"/>
        <c:numFmt formatCode="General" sourceLinked="0"/>
        <c:majorTickMark val="out"/>
        <c:minorTickMark val="none"/>
        <c:tickLblPos val="nextTo"/>
        <c:crossAx val="823490496"/>
        <c:crosses val="autoZero"/>
        <c:auto val="1"/>
        <c:lblAlgn val="ctr"/>
        <c:lblOffset val="100"/>
        <c:noMultiLvlLbl val="0"/>
      </c:catAx>
      <c:valAx>
        <c:axId val="823490496"/>
        <c:scaling>
          <c:orientation val="minMax"/>
        </c:scaling>
        <c:delete val="0"/>
        <c:axPos val="l"/>
        <c:majorGridlines/>
        <c:numFmt formatCode="0.000" sourceLinked="1"/>
        <c:majorTickMark val="out"/>
        <c:minorTickMark val="none"/>
        <c:tickLblPos val="nextTo"/>
        <c:crossAx val="8234884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en-US" sz="3600">
                <a:solidFill>
                  <a:schemeClr val="tx1"/>
                </a:solidFill>
              </a:rPr>
              <a:t>China's</a:t>
            </a:r>
            <a:r>
              <a:rPr lang="en-US" sz="3600" baseline="0">
                <a:solidFill>
                  <a:schemeClr val="tx1"/>
                </a:solidFill>
              </a:rPr>
              <a:t> Reserves, </a:t>
            </a:r>
          </a:p>
          <a:p>
            <a:pPr>
              <a:defRPr sz="3600">
                <a:solidFill>
                  <a:schemeClr val="tx1"/>
                </a:solidFill>
              </a:defRPr>
            </a:pPr>
            <a:r>
              <a:rPr lang="en-US" sz="3600" baseline="0">
                <a:solidFill>
                  <a:schemeClr val="tx1"/>
                </a:solidFill>
              </a:rPr>
              <a:t>$ trillions, 2000-2018 </a:t>
            </a:r>
            <a:endParaRPr lang="en-US" sz="3600">
              <a:solidFill>
                <a:schemeClr val="tx1"/>
              </a:solidFill>
            </a:endParaRP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tx1"/>
              </a:solidFill>
              <a:round/>
            </a:ln>
            <a:effectLst/>
          </c:spPr>
          <c:marker>
            <c:symbol val="none"/>
          </c:marker>
          <c:cat>
            <c:strRef>
              <c:f>'Reserves quarterly'!$E$7:$BZ$7</c:f>
              <c:strCache>
                <c:ptCount val="74"/>
                <c:pt idx="0">
                  <c:v>2000Q1</c:v>
                </c:pt>
                <c:pt idx="1">
                  <c:v>2000Q2</c:v>
                </c:pt>
                <c:pt idx="2">
                  <c:v>2000Q3</c:v>
                </c:pt>
                <c:pt idx="3">
                  <c:v>2000Q4</c:v>
                </c:pt>
                <c:pt idx="4">
                  <c:v>2001Q1</c:v>
                </c:pt>
                <c:pt idx="5">
                  <c:v>2001Q2</c:v>
                </c:pt>
                <c:pt idx="6">
                  <c:v>2001Q3</c:v>
                </c:pt>
                <c:pt idx="7">
                  <c:v>2001Q4</c:v>
                </c:pt>
                <c:pt idx="8">
                  <c:v>2002Q1</c:v>
                </c:pt>
                <c:pt idx="9">
                  <c:v>2002Q2</c:v>
                </c:pt>
                <c:pt idx="10">
                  <c:v>2002Q3</c:v>
                </c:pt>
                <c:pt idx="11">
                  <c:v>2002Q4</c:v>
                </c:pt>
                <c:pt idx="12">
                  <c:v>2003Q1</c:v>
                </c:pt>
                <c:pt idx="13">
                  <c:v>2003Q2</c:v>
                </c:pt>
                <c:pt idx="14">
                  <c:v>2003Q3</c:v>
                </c:pt>
                <c:pt idx="15">
                  <c:v>2003Q4</c:v>
                </c:pt>
                <c:pt idx="16">
                  <c:v>2004Q1</c:v>
                </c:pt>
                <c:pt idx="17">
                  <c:v>2004Q2</c:v>
                </c:pt>
                <c:pt idx="18">
                  <c:v>2004Q3</c:v>
                </c:pt>
                <c:pt idx="19">
                  <c:v>2004Q4</c:v>
                </c:pt>
                <c:pt idx="20">
                  <c:v>2005Q1</c:v>
                </c:pt>
                <c:pt idx="21">
                  <c:v>2005Q2</c:v>
                </c:pt>
                <c:pt idx="22">
                  <c:v>2005Q3</c:v>
                </c:pt>
                <c:pt idx="23">
                  <c:v>2005Q4</c:v>
                </c:pt>
                <c:pt idx="24">
                  <c:v>2006Q1</c:v>
                </c:pt>
                <c:pt idx="25">
                  <c:v>2006Q2</c:v>
                </c:pt>
                <c:pt idx="26">
                  <c:v>2006Q3</c:v>
                </c:pt>
                <c:pt idx="27">
                  <c:v>2006Q4</c:v>
                </c:pt>
                <c:pt idx="28">
                  <c:v>2007Q1</c:v>
                </c:pt>
                <c:pt idx="29">
                  <c:v>2007Q2</c:v>
                </c:pt>
                <c:pt idx="30">
                  <c:v>2007Q3</c:v>
                </c:pt>
                <c:pt idx="31">
                  <c:v>2007Q4</c:v>
                </c:pt>
                <c:pt idx="32">
                  <c:v>2008Q1</c:v>
                </c:pt>
                <c:pt idx="33">
                  <c:v>2008Q2</c:v>
                </c:pt>
                <c:pt idx="34">
                  <c:v>2008Q3</c:v>
                </c:pt>
                <c:pt idx="35">
                  <c:v>2008Q4</c:v>
                </c:pt>
                <c:pt idx="36">
                  <c:v>2009Q1</c:v>
                </c:pt>
                <c:pt idx="37">
                  <c:v>2009Q2</c:v>
                </c:pt>
                <c:pt idx="38">
                  <c:v>2009Q3</c:v>
                </c:pt>
                <c:pt idx="39">
                  <c:v>2009Q4</c:v>
                </c:pt>
                <c:pt idx="40">
                  <c:v>2010Q1</c:v>
                </c:pt>
                <c:pt idx="41">
                  <c:v>2010Q2</c:v>
                </c:pt>
                <c:pt idx="42">
                  <c:v>2010Q3</c:v>
                </c:pt>
                <c:pt idx="43">
                  <c:v>2010Q4</c:v>
                </c:pt>
                <c:pt idx="44">
                  <c:v>2011Q1</c:v>
                </c:pt>
                <c:pt idx="45">
                  <c:v>2011Q2</c:v>
                </c:pt>
                <c:pt idx="46">
                  <c:v>2011Q3</c:v>
                </c:pt>
                <c:pt idx="47">
                  <c:v>2011Q4</c:v>
                </c:pt>
                <c:pt idx="48">
                  <c:v>2012Q1</c:v>
                </c:pt>
                <c:pt idx="49">
                  <c:v>2012Q2</c:v>
                </c:pt>
                <c:pt idx="50">
                  <c:v>2012Q3</c:v>
                </c:pt>
                <c:pt idx="51">
                  <c:v>2012Q4</c:v>
                </c:pt>
                <c:pt idx="52">
                  <c:v>2013Q1</c:v>
                </c:pt>
                <c:pt idx="53">
                  <c:v>2013Q2</c:v>
                </c:pt>
                <c:pt idx="54">
                  <c:v>2013Q3</c:v>
                </c:pt>
                <c:pt idx="55">
                  <c:v>2013Q4</c:v>
                </c:pt>
                <c:pt idx="56">
                  <c:v>2014Q1</c:v>
                </c:pt>
                <c:pt idx="57">
                  <c:v>2014Q2</c:v>
                </c:pt>
                <c:pt idx="58">
                  <c:v>2014Q3</c:v>
                </c:pt>
                <c:pt idx="59">
                  <c:v>2014Q4</c:v>
                </c:pt>
                <c:pt idx="60">
                  <c:v>2015Q1</c:v>
                </c:pt>
                <c:pt idx="61">
                  <c:v>2015Q2</c:v>
                </c:pt>
                <c:pt idx="62">
                  <c:v>2015Q3</c:v>
                </c:pt>
                <c:pt idx="63">
                  <c:v>2015Q4</c:v>
                </c:pt>
                <c:pt idx="64">
                  <c:v>2016Q1</c:v>
                </c:pt>
                <c:pt idx="65">
                  <c:v>2016Q2</c:v>
                </c:pt>
                <c:pt idx="66">
                  <c:v>2016Q3</c:v>
                </c:pt>
                <c:pt idx="67">
                  <c:v>2016Q4</c:v>
                </c:pt>
                <c:pt idx="68">
                  <c:v>2017Q1</c:v>
                </c:pt>
                <c:pt idx="69">
                  <c:v>2017Q2</c:v>
                </c:pt>
                <c:pt idx="70">
                  <c:v>2017Q3</c:v>
                </c:pt>
                <c:pt idx="71">
                  <c:v>2017Q4</c:v>
                </c:pt>
                <c:pt idx="72">
                  <c:v>2018Q1</c:v>
                </c:pt>
                <c:pt idx="73">
                  <c:v>2018Q2</c:v>
                </c:pt>
              </c:strCache>
            </c:strRef>
          </c:cat>
          <c:val>
            <c:numRef>
              <c:f>'Reserves quarterly'!$E$8:$BZ$8</c:f>
              <c:numCache>
                <c:formatCode>0.00</c:formatCode>
                <c:ptCount val="74"/>
                <c:pt idx="0">
                  <c:v>0.15976868907213401</c:v>
                </c:pt>
                <c:pt idx="1">
                  <c:v>0.16128503090686899</c:v>
                </c:pt>
                <c:pt idx="2">
                  <c:v>0.162584737028065</c:v>
                </c:pt>
                <c:pt idx="3">
                  <c:v>0.16827758772931001</c:v>
                </c:pt>
                <c:pt idx="4">
                  <c:v>0.178890604889892</c:v>
                </c:pt>
                <c:pt idx="5">
                  <c:v>0.18386143108201</c:v>
                </c:pt>
                <c:pt idx="6">
                  <c:v>0.19928446308612</c:v>
                </c:pt>
                <c:pt idx="7">
                  <c:v>0.215605128197421</c:v>
                </c:pt>
                <c:pt idx="8">
                  <c:v>0.23086977388045002</c:v>
                </c:pt>
                <c:pt idx="9">
                  <c:v>0.246749018678599</c:v>
                </c:pt>
                <c:pt idx="10">
                  <c:v>0.26296374033377401</c:v>
                </c:pt>
                <c:pt idx="11">
                  <c:v>0.29112781713505903</c:v>
                </c:pt>
                <c:pt idx="12">
                  <c:v>0.32087113679144297</c:v>
                </c:pt>
                <c:pt idx="13">
                  <c:v>0.35136407686321897</c:v>
                </c:pt>
                <c:pt idx="14">
                  <c:v>0.38888093720673905</c:v>
                </c:pt>
                <c:pt idx="15">
                  <c:v>0.40815065834877401</c:v>
                </c:pt>
                <c:pt idx="16">
                  <c:v>0.44442721163533699</c:v>
                </c:pt>
                <c:pt idx="17">
                  <c:v>0.47511382080530701</c:v>
                </c:pt>
                <c:pt idx="18">
                  <c:v>0.51900109530724103</c:v>
                </c:pt>
                <c:pt idx="19">
                  <c:v>0.61449953245750411</c:v>
                </c:pt>
                <c:pt idx="20">
                  <c:v>0.663190365860436</c:v>
                </c:pt>
                <c:pt idx="21">
                  <c:v>0.71495014525289691</c:v>
                </c:pt>
                <c:pt idx="22">
                  <c:v>0.77226545132698499</c:v>
                </c:pt>
                <c:pt idx="23">
                  <c:v>0.82151385774845309</c:v>
                </c:pt>
                <c:pt idx="24">
                  <c:v>0.87763668257711214</c:v>
                </c:pt>
                <c:pt idx="25">
                  <c:v>0.9436101302136769</c:v>
                </c:pt>
                <c:pt idx="26">
                  <c:v>0.99045103539982604</c:v>
                </c:pt>
                <c:pt idx="27">
                  <c:v>1.0684930271844699</c:v>
                </c:pt>
                <c:pt idx="28">
                  <c:v>1.20403501806011</c:v>
                </c:pt>
                <c:pt idx="29">
                  <c:v>1.33459064419109</c:v>
                </c:pt>
                <c:pt idx="30">
                  <c:v>1.4356127576776299</c:v>
                </c:pt>
                <c:pt idx="31">
                  <c:v>1.5302816254071798</c:v>
                </c:pt>
                <c:pt idx="32">
                  <c:v>1.68428018605483</c:v>
                </c:pt>
                <c:pt idx="33">
                  <c:v>1.8110633833507399</c:v>
                </c:pt>
                <c:pt idx="34">
                  <c:v>1.90772945700376</c:v>
                </c:pt>
                <c:pt idx="35">
                  <c:v>1.9492599544550899</c:v>
                </c:pt>
                <c:pt idx="36">
                  <c:v>1.95682961226078</c:v>
                </c:pt>
                <c:pt idx="37">
                  <c:v>2.1352011200985803</c:v>
                </c:pt>
                <c:pt idx="38">
                  <c:v>2.28846925374524</c:v>
                </c:pt>
                <c:pt idx="39">
                  <c:v>2.4160436814073201</c:v>
                </c:pt>
                <c:pt idx="40">
                  <c:v>2.4635473235744905</c:v>
                </c:pt>
                <c:pt idx="41">
                  <c:v>2.4712112826036901</c:v>
                </c:pt>
                <c:pt idx="42">
                  <c:v>2.6668680625853303</c:v>
                </c:pt>
                <c:pt idx="43">
                  <c:v>2.8660792585939596</c:v>
                </c:pt>
                <c:pt idx="44">
                  <c:v>3.06717075531198</c:v>
                </c:pt>
                <c:pt idx="45">
                  <c:v>3.2197604660664902</c:v>
                </c:pt>
                <c:pt idx="46">
                  <c:v>3.2229868053668098</c:v>
                </c:pt>
                <c:pt idx="47">
                  <c:v>3.2027885324322902</c:v>
                </c:pt>
                <c:pt idx="48">
                  <c:v>3.3266015175025099</c:v>
                </c:pt>
                <c:pt idx="49">
                  <c:v>3.2606840434170299</c:v>
                </c:pt>
                <c:pt idx="50">
                  <c:v>3.3053070477537996</c:v>
                </c:pt>
                <c:pt idx="51">
                  <c:v>3.3311200151769098</c:v>
                </c:pt>
                <c:pt idx="52">
                  <c:v>3.4615988577851202</c:v>
                </c:pt>
                <c:pt idx="53">
                  <c:v>3.5152150107756901</c:v>
                </c:pt>
                <c:pt idx="54">
                  <c:v>3.6810343241430798</c:v>
                </c:pt>
                <c:pt idx="55">
                  <c:v>3.83954777009862</c:v>
                </c:pt>
                <c:pt idx="56">
                  <c:v>3.9660505680890497</c:v>
                </c:pt>
                <c:pt idx="57">
                  <c:v>4.0108335931227597</c:v>
                </c:pt>
                <c:pt idx="58">
                  <c:v>3.9049502394550601</c:v>
                </c:pt>
                <c:pt idx="59">
                  <c:v>3.8591680184412205</c:v>
                </c:pt>
                <c:pt idx="60">
                  <c:v>3.7447289891496802</c:v>
                </c:pt>
                <c:pt idx="61">
                  <c:v>3.7089505828535296</c:v>
                </c:pt>
                <c:pt idx="62">
                  <c:v>3.5292764258000098</c:v>
                </c:pt>
                <c:pt idx="63">
                  <c:v>3.3451937577022499</c:v>
                </c:pt>
                <c:pt idx="64">
                  <c:v>3.2337868078070398</c:v>
                </c:pt>
                <c:pt idx="65">
                  <c:v>3.2260171545650098</c:v>
                </c:pt>
                <c:pt idx="66">
                  <c:v>3.1863995370520599</c:v>
                </c:pt>
                <c:pt idx="67">
                  <c:v>3.0297752801715898</c:v>
                </c:pt>
                <c:pt idx="68">
                  <c:v>3.0284751946350097</c:v>
                </c:pt>
                <c:pt idx="69">
                  <c:v>3.0762950763885701</c:v>
                </c:pt>
                <c:pt idx="70">
                  <c:v>3.1278082178552999</c:v>
                </c:pt>
                <c:pt idx="71">
                  <c:v>3.1588769472130402</c:v>
                </c:pt>
                <c:pt idx="72">
                  <c:v>3.1617835507209699</c:v>
                </c:pt>
                <c:pt idx="73">
                  <c:v>3.1315169895407302</c:v>
                </c:pt>
              </c:numCache>
            </c:numRef>
          </c:val>
          <c:smooth val="0"/>
          <c:extLst>
            <c:ext xmlns:c16="http://schemas.microsoft.com/office/drawing/2014/chart" uri="{C3380CC4-5D6E-409C-BE32-E72D297353CC}">
              <c16:uniqueId val="{00000000-3315-B64D-B5F4-A370D88694E1}"/>
            </c:ext>
          </c:extLst>
        </c:ser>
        <c:dLbls>
          <c:showLegendKey val="0"/>
          <c:showVal val="0"/>
          <c:showCatName val="0"/>
          <c:showSerName val="0"/>
          <c:showPercent val="0"/>
          <c:showBubbleSize val="0"/>
        </c:dLbls>
        <c:smooth val="0"/>
        <c:axId val="823518672"/>
        <c:axId val="823521536"/>
      </c:lineChart>
      <c:catAx>
        <c:axId val="82351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23521536"/>
        <c:crosses val="autoZero"/>
        <c:auto val="1"/>
        <c:lblAlgn val="ctr"/>
        <c:lblOffset val="100"/>
        <c:noMultiLvlLbl val="0"/>
      </c:catAx>
      <c:valAx>
        <c:axId val="8235215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23518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spPr>
            <a:ln>
              <a:solidFill>
                <a:schemeClr val="tx1"/>
              </a:solidFill>
            </a:ln>
          </c:spPr>
          <c:marker>
            <c:symbol val="none"/>
          </c:marker>
          <c:cat>
            <c:strRef>
              <c:f>'IFS Online'!$J$5:$HY$5</c:f>
              <c:strCache>
                <c:ptCount val="224"/>
                <c:pt idx="0">
                  <c:v>2000 Jan</c:v>
                </c:pt>
                <c:pt idx="1">
                  <c:v>2000 Feb</c:v>
                </c:pt>
                <c:pt idx="2">
                  <c:v>2000 Mar</c:v>
                </c:pt>
                <c:pt idx="3">
                  <c:v>2000 Apr</c:v>
                </c:pt>
                <c:pt idx="4">
                  <c:v>2000 May</c:v>
                </c:pt>
                <c:pt idx="5">
                  <c:v>2000 Jun</c:v>
                </c:pt>
                <c:pt idx="6">
                  <c:v>2000 Jul</c:v>
                </c:pt>
                <c:pt idx="7">
                  <c:v>2000 Aug</c:v>
                </c:pt>
                <c:pt idx="8">
                  <c:v>2000 Sep</c:v>
                </c:pt>
                <c:pt idx="9">
                  <c:v>2000 Oct</c:v>
                </c:pt>
                <c:pt idx="10">
                  <c:v>2000 Nov</c:v>
                </c:pt>
                <c:pt idx="11">
                  <c:v>2000 Dec</c:v>
                </c:pt>
                <c:pt idx="12">
                  <c:v>2001 Jan</c:v>
                </c:pt>
                <c:pt idx="13">
                  <c:v>2001 Feb</c:v>
                </c:pt>
                <c:pt idx="14">
                  <c:v>2001 Mar</c:v>
                </c:pt>
                <c:pt idx="15">
                  <c:v>2001 Apr</c:v>
                </c:pt>
                <c:pt idx="16">
                  <c:v>2001 May</c:v>
                </c:pt>
                <c:pt idx="17">
                  <c:v>2001 Jun</c:v>
                </c:pt>
                <c:pt idx="18">
                  <c:v>2001 Jul</c:v>
                </c:pt>
                <c:pt idx="19">
                  <c:v>2001 Aug</c:v>
                </c:pt>
                <c:pt idx="20">
                  <c:v>2001 Sep</c:v>
                </c:pt>
                <c:pt idx="21">
                  <c:v>2001 Oct</c:v>
                </c:pt>
                <c:pt idx="22">
                  <c:v>2001 Nov</c:v>
                </c:pt>
                <c:pt idx="23">
                  <c:v>2001 Dec</c:v>
                </c:pt>
                <c:pt idx="24">
                  <c:v>2002 Jan</c:v>
                </c:pt>
                <c:pt idx="25">
                  <c:v>2002 Feb</c:v>
                </c:pt>
                <c:pt idx="26">
                  <c:v>2002 Mar</c:v>
                </c:pt>
                <c:pt idx="27">
                  <c:v>2002 Apr</c:v>
                </c:pt>
                <c:pt idx="28">
                  <c:v>2002 May</c:v>
                </c:pt>
                <c:pt idx="29">
                  <c:v>2002 Jun</c:v>
                </c:pt>
                <c:pt idx="30">
                  <c:v>2002 Jul</c:v>
                </c:pt>
                <c:pt idx="31">
                  <c:v>2002 Aug</c:v>
                </c:pt>
                <c:pt idx="32">
                  <c:v>2002 Sep</c:v>
                </c:pt>
                <c:pt idx="33">
                  <c:v>2002 Oct</c:v>
                </c:pt>
                <c:pt idx="34">
                  <c:v>2002 Nov</c:v>
                </c:pt>
                <c:pt idx="35">
                  <c:v>2002 Dec</c:v>
                </c:pt>
                <c:pt idx="36">
                  <c:v>2003 Jan</c:v>
                </c:pt>
                <c:pt idx="37">
                  <c:v>2003 Feb</c:v>
                </c:pt>
                <c:pt idx="38">
                  <c:v>2003 Mar</c:v>
                </c:pt>
                <c:pt idx="39">
                  <c:v>2003 Apr</c:v>
                </c:pt>
                <c:pt idx="40">
                  <c:v>2003 May</c:v>
                </c:pt>
                <c:pt idx="41">
                  <c:v>2003 Jun</c:v>
                </c:pt>
                <c:pt idx="42">
                  <c:v>2003 Jul</c:v>
                </c:pt>
                <c:pt idx="43">
                  <c:v>2003 Aug</c:v>
                </c:pt>
                <c:pt idx="44">
                  <c:v>2003 Sep</c:v>
                </c:pt>
                <c:pt idx="45">
                  <c:v>2003 Oct</c:v>
                </c:pt>
                <c:pt idx="46">
                  <c:v>2003 Nov</c:v>
                </c:pt>
                <c:pt idx="47">
                  <c:v>2003 Dec</c:v>
                </c:pt>
                <c:pt idx="48">
                  <c:v>2004 Jan</c:v>
                </c:pt>
                <c:pt idx="49">
                  <c:v>2004 Feb</c:v>
                </c:pt>
                <c:pt idx="50">
                  <c:v>2004 Mar</c:v>
                </c:pt>
                <c:pt idx="51">
                  <c:v>2004 Apr</c:v>
                </c:pt>
                <c:pt idx="52">
                  <c:v>2004 May</c:v>
                </c:pt>
                <c:pt idx="53">
                  <c:v>2004 Jun</c:v>
                </c:pt>
                <c:pt idx="54">
                  <c:v>2004 Jul</c:v>
                </c:pt>
                <c:pt idx="55">
                  <c:v>2004 Aug</c:v>
                </c:pt>
                <c:pt idx="56">
                  <c:v>2004 Sep</c:v>
                </c:pt>
                <c:pt idx="57">
                  <c:v>2004 Oct</c:v>
                </c:pt>
                <c:pt idx="58">
                  <c:v>2004 Nov</c:v>
                </c:pt>
                <c:pt idx="59">
                  <c:v>2004 Dec</c:v>
                </c:pt>
                <c:pt idx="60">
                  <c:v>2005 Jan</c:v>
                </c:pt>
                <c:pt idx="61">
                  <c:v>2005 Feb</c:v>
                </c:pt>
                <c:pt idx="62">
                  <c:v>2005 Mar</c:v>
                </c:pt>
                <c:pt idx="63">
                  <c:v>2005 Apr</c:v>
                </c:pt>
                <c:pt idx="64">
                  <c:v>2005 May</c:v>
                </c:pt>
                <c:pt idx="65">
                  <c:v>2005 Jun</c:v>
                </c:pt>
                <c:pt idx="66">
                  <c:v>2005 Jul</c:v>
                </c:pt>
                <c:pt idx="67">
                  <c:v>2005 Aug</c:v>
                </c:pt>
                <c:pt idx="68">
                  <c:v>2005 Sep</c:v>
                </c:pt>
                <c:pt idx="69">
                  <c:v>2005 Oct</c:v>
                </c:pt>
                <c:pt idx="70">
                  <c:v>2005 Nov</c:v>
                </c:pt>
                <c:pt idx="71">
                  <c:v>2005 Dec</c:v>
                </c:pt>
                <c:pt idx="72">
                  <c:v>2006 Jan</c:v>
                </c:pt>
                <c:pt idx="73">
                  <c:v>2006 Feb</c:v>
                </c:pt>
                <c:pt idx="74">
                  <c:v>2006 Mar</c:v>
                </c:pt>
                <c:pt idx="75">
                  <c:v>2006 Apr</c:v>
                </c:pt>
                <c:pt idx="76">
                  <c:v>2006 May</c:v>
                </c:pt>
                <c:pt idx="77">
                  <c:v>2006 Jun</c:v>
                </c:pt>
                <c:pt idx="78">
                  <c:v>2006 Jul</c:v>
                </c:pt>
                <c:pt idx="79">
                  <c:v>2006 Aug</c:v>
                </c:pt>
                <c:pt idx="80">
                  <c:v>2006 Sep</c:v>
                </c:pt>
                <c:pt idx="81">
                  <c:v>2006 Oct</c:v>
                </c:pt>
                <c:pt idx="82">
                  <c:v>2006 Nov</c:v>
                </c:pt>
                <c:pt idx="83">
                  <c:v>2006 Dec</c:v>
                </c:pt>
                <c:pt idx="84">
                  <c:v>2007 Jan</c:v>
                </c:pt>
                <c:pt idx="85">
                  <c:v>2007 Feb</c:v>
                </c:pt>
                <c:pt idx="86">
                  <c:v>2007 Mar</c:v>
                </c:pt>
                <c:pt idx="87">
                  <c:v>2007 Apr</c:v>
                </c:pt>
                <c:pt idx="88">
                  <c:v>2007 May</c:v>
                </c:pt>
                <c:pt idx="89">
                  <c:v>2007 Jun</c:v>
                </c:pt>
                <c:pt idx="90">
                  <c:v>2007 Jul</c:v>
                </c:pt>
                <c:pt idx="91">
                  <c:v>2007 Aug</c:v>
                </c:pt>
                <c:pt idx="92">
                  <c:v>2007 Sep</c:v>
                </c:pt>
                <c:pt idx="93">
                  <c:v>2007 Oct</c:v>
                </c:pt>
                <c:pt idx="94">
                  <c:v>2007 Nov</c:v>
                </c:pt>
                <c:pt idx="95">
                  <c:v>2007 Dec</c:v>
                </c:pt>
                <c:pt idx="96">
                  <c:v>2008 Jan</c:v>
                </c:pt>
                <c:pt idx="97">
                  <c:v>2008 Feb</c:v>
                </c:pt>
                <c:pt idx="98">
                  <c:v>2008 Mar</c:v>
                </c:pt>
                <c:pt idx="99">
                  <c:v>2008 Apr</c:v>
                </c:pt>
                <c:pt idx="100">
                  <c:v>2008 May</c:v>
                </c:pt>
                <c:pt idx="101">
                  <c:v>2008 Jun</c:v>
                </c:pt>
                <c:pt idx="102">
                  <c:v>2008 Jul</c:v>
                </c:pt>
                <c:pt idx="103">
                  <c:v>2008 Aug</c:v>
                </c:pt>
                <c:pt idx="104">
                  <c:v>2008 Sep</c:v>
                </c:pt>
                <c:pt idx="105">
                  <c:v>2008 Oct</c:v>
                </c:pt>
                <c:pt idx="106">
                  <c:v>2008 Nov</c:v>
                </c:pt>
                <c:pt idx="107">
                  <c:v>2008 Dec</c:v>
                </c:pt>
                <c:pt idx="108">
                  <c:v>2009 Jan</c:v>
                </c:pt>
                <c:pt idx="109">
                  <c:v>2009 Feb</c:v>
                </c:pt>
                <c:pt idx="110">
                  <c:v>2009 Mar</c:v>
                </c:pt>
                <c:pt idx="111">
                  <c:v>2009 Apr</c:v>
                </c:pt>
                <c:pt idx="112">
                  <c:v>2009 May</c:v>
                </c:pt>
                <c:pt idx="113">
                  <c:v>2009 Jun</c:v>
                </c:pt>
                <c:pt idx="114">
                  <c:v>2009 Jul</c:v>
                </c:pt>
                <c:pt idx="115">
                  <c:v>2009 Aug</c:v>
                </c:pt>
                <c:pt idx="116">
                  <c:v>2009 Sep</c:v>
                </c:pt>
                <c:pt idx="117">
                  <c:v>2009 Oct</c:v>
                </c:pt>
                <c:pt idx="118">
                  <c:v>2009 Nov</c:v>
                </c:pt>
                <c:pt idx="119">
                  <c:v>2009 Dec</c:v>
                </c:pt>
                <c:pt idx="120">
                  <c:v>2010 Jan</c:v>
                </c:pt>
                <c:pt idx="121">
                  <c:v>2010 Feb</c:v>
                </c:pt>
                <c:pt idx="122">
                  <c:v>2010 Mar</c:v>
                </c:pt>
                <c:pt idx="123">
                  <c:v>2010 Apr</c:v>
                </c:pt>
                <c:pt idx="124">
                  <c:v>2010 May</c:v>
                </c:pt>
                <c:pt idx="125">
                  <c:v>2010 Jun</c:v>
                </c:pt>
                <c:pt idx="126">
                  <c:v>2010 Jul</c:v>
                </c:pt>
                <c:pt idx="127">
                  <c:v>2010 Aug</c:v>
                </c:pt>
                <c:pt idx="128">
                  <c:v>2010 Sep</c:v>
                </c:pt>
                <c:pt idx="129">
                  <c:v>2010 Oct</c:v>
                </c:pt>
                <c:pt idx="130">
                  <c:v>2010 Nov</c:v>
                </c:pt>
                <c:pt idx="131">
                  <c:v>2010 Dec</c:v>
                </c:pt>
                <c:pt idx="132">
                  <c:v>2011 Jan</c:v>
                </c:pt>
                <c:pt idx="133">
                  <c:v>2011 Feb</c:v>
                </c:pt>
                <c:pt idx="134">
                  <c:v>2011 Mar</c:v>
                </c:pt>
                <c:pt idx="135">
                  <c:v>2011 Apr</c:v>
                </c:pt>
                <c:pt idx="136">
                  <c:v>2011 May</c:v>
                </c:pt>
                <c:pt idx="137">
                  <c:v>2011 Jun</c:v>
                </c:pt>
                <c:pt idx="138">
                  <c:v>2011 Jul</c:v>
                </c:pt>
                <c:pt idx="139">
                  <c:v>2011 Aug</c:v>
                </c:pt>
                <c:pt idx="140">
                  <c:v>2011 Sep</c:v>
                </c:pt>
                <c:pt idx="141">
                  <c:v>2011 Oct</c:v>
                </c:pt>
                <c:pt idx="142">
                  <c:v>2011 Nov</c:v>
                </c:pt>
                <c:pt idx="143">
                  <c:v>2011 Dec</c:v>
                </c:pt>
                <c:pt idx="144">
                  <c:v>2012 Jan</c:v>
                </c:pt>
                <c:pt idx="145">
                  <c:v>2012 Feb</c:v>
                </c:pt>
                <c:pt idx="146">
                  <c:v>2012 Mar</c:v>
                </c:pt>
                <c:pt idx="147">
                  <c:v>2012 Apr</c:v>
                </c:pt>
                <c:pt idx="148">
                  <c:v>2012 May</c:v>
                </c:pt>
                <c:pt idx="149">
                  <c:v>2012 Jun</c:v>
                </c:pt>
                <c:pt idx="150">
                  <c:v>2012 Jul</c:v>
                </c:pt>
                <c:pt idx="151">
                  <c:v>2012 Aug</c:v>
                </c:pt>
                <c:pt idx="152">
                  <c:v>2012 Sep</c:v>
                </c:pt>
                <c:pt idx="153">
                  <c:v>2012 Oct</c:v>
                </c:pt>
                <c:pt idx="154">
                  <c:v>2012 Nov</c:v>
                </c:pt>
                <c:pt idx="155">
                  <c:v>2012 Dec</c:v>
                </c:pt>
                <c:pt idx="156">
                  <c:v>2013 Jan</c:v>
                </c:pt>
                <c:pt idx="157">
                  <c:v>2013 Feb</c:v>
                </c:pt>
                <c:pt idx="158">
                  <c:v>2013 Mar</c:v>
                </c:pt>
                <c:pt idx="159">
                  <c:v>2013 Apr</c:v>
                </c:pt>
                <c:pt idx="160">
                  <c:v>2013 May</c:v>
                </c:pt>
                <c:pt idx="161">
                  <c:v>2013 Jun</c:v>
                </c:pt>
                <c:pt idx="162">
                  <c:v>2013 Jul</c:v>
                </c:pt>
                <c:pt idx="163">
                  <c:v>2013 Aug</c:v>
                </c:pt>
                <c:pt idx="164">
                  <c:v>2013 Sep</c:v>
                </c:pt>
                <c:pt idx="165">
                  <c:v>2013 Oct</c:v>
                </c:pt>
                <c:pt idx="166">
                  <c:v>2013 Nov</c:v>
                </c:pt>
                <c:pt idx="167">
                  <c:v>2013 Dec</c:v>
                </c:pt>
                <c:pt idx="168">
                  <c:v>2014 Jan</c:v>
                </c:pt>
                <c:pt idx="169">
                  <c:v>2014 Feb</c:v>
                </c:pt>
                <c:pt idx="170">
                  <c:v>2014 Mar</c:v>
                </c:pt>
                <c:pt idx="171">
                  <c:v>2014 Apr</c:v>
                </c:pt>
                <c:pt idx="172">
                  <c:v>2014 May</c:v>
                </c:pt>
                <c:pt idx="173">
                  <c:v>2014 Jun</c:v>
                </c:pt>
                <c:pt idx="174">
                  <c:v>2014 Jul</c:v>
                </c:pt>
                <c:pt idx="175">
                  <c:v>2014 Aug</c:v>
                </c:pt>
                <c:pt idx="176">
                  <c:v>2014 Sep</c:v>
                </c:pt>
                <c:pt idx="177">
                  <c:v>2014 Oct</c:v>
                </c:pt>
                <c:pt idx="178">
                  <c:v>2014 Nov</c:v>
                </c:pt>
                <c:pt idx="179">
                  <c:v>2014 Dec</c:v>
                </c:pt>
                <c:pt idx="180">
                  <c:v>2015 Jan</c:v>
                </c:pt>
                <c:pt idx="181">
                  <c:v>2015 Feb</c:v>
                </c:pt>
                <c:pt idx="182">
                  <c:v>2015 Mar</c:v>
                </c:pt>
                <c:pt idx="183">
                  <c:v>2015 Apr</c:v>
                </c:pt>
                <c:pt idx="184">
                  <c:v>2015 May</c:v>
                </c:pt>
                <c:pt idx="185">
                  <c:v>2015 Jun</c:v>
                </c:pt>
                <c:pt idx="186">
                  <c:v>2015 Jul</c:v>
                </c:pt>
                <c:pt idx="187">
                  <c:v>2015 Aug</c:v>
                </c:pt>
                <c:pt idx="188">
                  <c:v>2015 Sep</c:v>
                </c:pt>
                <c:pt idx="189">
                  <c:v>2015 Oct</c:v>
                </c:pt>
                <c:pt idx="190">
                  <c:v>2015 Nov</c:v>
                </c:pt>
                <c:pt idx="191">
                  <c:v>2014 Dec</c:v>
                </c:pt>
                <c:pt idx="192">
                  <c:v>2016 Jan</c:v>
                </c:pt>
                <c:pt idx="193">
                  <c:v>2016 Feb</c:v>
                </c:pt>
                <c:pt idx="194">
                  <c:v>2016 Mar</c:v>
                </c:pt>
                <c:pt idx="195">
                  <c:v>2016 Apr</c:v>
                </c:pt>
                <c:pt idx="196">
                  <c:v>2016 May</c:v>
                </c:pt>
                <c:pt idx="197">
                  <c:v>2016 Jun</c:v>
                </c:pt>
                <c:pt idx="198">
                  <c:v>2016 Jul</c:v>
                </c:pt>
                <c:pt idx="199">
                  <c:v>2016 Aug</c:v>
                </c:pt>
                <c:pt idx="200">
                  <c:v>2016 Sep</c:v>
                </c:pt>
                <c:pt idx="201">
                  <c:v>2016 Oct</c:v>
                </c:pt>
                <c:pt idx="202">
                  <c:v>2016 Nov</c:v>
                </c:pt>
                <c:pt idx="203">
                  <c:v>2016 Dec</c:v>
                </c:pt>
                <c:pt idx="204">
                  <c:v>2017 Jan</c:v>
                </c:pt>
                <c:pt idx="205">
                  <c:v>2017 Feb</c:v>
                </c:pt>
                <c:pt idx="206">
                  <c:v>2017 Mar</c:v>
                </c:pt>
                <c:pt idx="207">
                  <c:v>2017 Apr</c:v>
                </c:pt>
                <c:pt idx="208">
                  <c:v>2017 May</c:v>
                </c:pt>
                <c:pt idx="209">
                  <c:v>2017 Jun</c:v>
                </c:pt>
                <c:pt idx="210">
                  <c:v>2017 Jul</c:v>
                </c:pt>
                <c:pt idx="211">
                  <c:v>2017 Aug</c:v>
                </c:pt>
                <c:pt idx="212">
                  <c:v>2017 Sep</c:v>
                </c:pt>
                <c:pt idx="213">
                  <c:v>2017 Oct</c:v>
                </c:pt>
                <c:pt idx="214">
                  <c:v>2017 Nov</c:v>
                </c:pt>
                <c:pt idx="215">
                  <c:v>2017 Dec</c:v>
                </c:pt>
                <c:pt idx="216">
                  <c:v>2018 Jan</c:v>
                </c:pt>
                <c:pt idx="217">
                  <c:v>2018 Feb</c:v>
                </c:pt>
                <c:pt idx="218">
                  <c:v>2018 Mar</c:v>
                </c:pt>
                <c:pt idx="219">
                  <c:v>2018 Apr</c:v>
                </c:pt>
                <c:pt idx="220">
                  <c:v>2018 May</c:v>
                </c:pt>
                <c:pt idx="221">
                  <c:v>2018 Jun</c:v>
                </c:pt>
                <c:pt idx="222">
                  <c:v>2018 Jul</c:v>
                </c:pt>
                <c:pt idx="223">
                  <c:v>2018 Aug</c:v>
                </c:pt>
              </c:strCache>
            </c:strRef>
          </c:cat>
          <c:val>
            <c:numRef>
              <c:f>'IFS Online'!$J$6:$HY$6</c:f>
              <c:numCache>
                <c:formatCode>0.000</c:formatCode>
                <c:ptCount val="224"/>
                <c:pt idx="0">
                  <c:v>0.12078</c:v>
                </c:pt>
                <c:pt idx="1">
                  <c:v>0.1208</c:v>
                </c:pt>
                <c:pt idx="2">
                  <c:v>0.12078999999999999</c:v>
                </c:pt>
                <c:pt idx="3">
                  <c:v>0.12078</c:v>
                </c:pt>
                <c:pt idx="4">
                  <c:v>0.1208</c:v>
                </c:pt>
                <c:pt idx="5">
                  <c:v>0.12081</c:v>
                </c:pt>
                <c:pt idx="6">
                  <c:v>0.12078</c:v>
                </c:pt>
                <c:pt idx="7">
                  <c:v>0.12078</c:v>
                </c:pt>
                <c:pt idx="8">
                  <c:v>0.1207937</c:v>
                </c:pt>
                <c:pt idx="9">
                  <c:v>0.1208</c:v>
                </c:pt>
                <c:pt idx="10">
                  <c:v>0.12081</c:v>
                </c:pt>
                <c:pt idx="11">
                  <c:v>0.12081</c:v>
                </c:pt>
                <c:pt idx="12">
                  <c:v>0.12081</c:v>
                </c:pt>
                <c:pt idx="13">
                  <c:v>0.12082</c:v>
                </c:pt>
                <c:pt idx="14">
                  <c:v>0.12081</c:v>
                </c:pt>
                <c:pt idx="15">
                  <c:v>0.12082</c:v>
                </c:pt>
                <c:pt idx="16">
                  <c:v>0.12081</c:v>
                </c:pt>
                <c:pt idx="17">
                  <c:v>0.12082</c:v>
                </c:pt>
                <c:pt idx="18">
                  <c:v>0.12082</c:v>
                </c:pt>
                <c:pt idx="19">
                  <c:v>0.12082</c:v>
                </c:pt>
                <c:pt idx="20">
                  <c:v>0.12082</c:v>
                </c:pt>
                <c:pt idx="21">
                  <c:v>0.12082</c:v>
                </c:pt>
                <c:pt idx="22">
                  <c:v>0.12082</c:v>
                </c:pt>
                <c:pt idx="23">
                  <c:v>0.12082</c:v>
                </c:pt>
                <c:pt idx="24">
                  <c:v>0.12082</c:v>
                </c:pt>
                <c:pt idx="25">
                  <c:v>0.12082</c:v>
                </c:pt>
                <c:pt idx="26">
                  <c:v>0.12082</c:v>
                </c:pt>
                <c:pt idx="27">
                  <c:v>0.12081</c:v>
                </c:pt>
                <c:pt idx="28">
                  <c:v>0.12082</c:v>
                </c:pt>
                <c:pt idx="29">
                  <c:v>0.12082</c:v>
                </c:pt>
                <c:pt idx="30">
                  <c:v>0.12082</c:v>
                </c:pt>
                <c:pt idx="31">
                  <c:v>0.1208</c:v>
                </c:pt>
                <c:pt idx="32">
                  <c:v>0.12082</c:v>
                </c:pt>
                <c:pt idx="33">
                  <c:v>0.12082</c:v>
                </c:pt>
                <c:pt idx="34">
                  <c:v>0.12081</c:v>
                </c:pt>
                <c:pt idx="35">
                  <c:v>0.12081</c:v>
                </c:pt>
                <c:pt idx="36">
                  <c:v>0.12082</c:v>
                </c:pt>
                <c:pt idx="37">
                  <c:v>0.12081</c:v>
                </c:pt>
                <c:pt idx="38">
                  <c:v>0.12081</c:v>
                </c:pt>
                <c:pt idx="39">
                  <c:v>0.12081</c:v>
                </c:pt>
                <c:pt idx="40">
                  <c:v>0.12082</c:v>
                </c:pt>
                <c:pt idx="41">
                  <c:v>0.12082</c:v>
                </c:pt>
                <c:pt idx="42">
                  <c:v>0.12081</c:v>
                </c:pt>
                <c:pt idx="43">
                  <c:v>0.12082</c:v>
                </c:pt>
                <c:pt idx="44">
                  <c:v>0.12082</c:v>
                </c:pt>
                <c:pt idx="45">
                  <c:v>0.12082</c:v>
                </c:pt>
                <c:pt idx="46">
                  <c:v>0.12082</c:v>
                </c:pt>
                <c:pt idx="47">
                  <c:v>0.12082</c:v>
                </c:pt>
                <c:pt idx="48">
                  <c:v>0.12082</c:v>
                </c:pt>
                <c:pt idx="49">
                  <c:v>0.12081</c:v>
                </c:pt>
                <c:pt idx="50">
                  <c:v>0.12081</c:v>
                </c:pt>
                <c:pt idx="51">
                  <c:v>0.12082</c:v>
                </c:pt>
                <c:pt idx="52">
                  <c:v>0.12082</c:v>
                </c:pt>
                <c:pt idx="53">
                  <c:v>0.12082</c:v>
                </c:pt>
                <c:pt idx="54">
                  <c:v>0.12082</c:v>
                </c:pt>
                <c:pt idx="55">
                  <c:v>0.12082</c:v>
                </c:pt>
                <c:pt idx="56">
                  <c:v>0.12082</c:v>
                </c:pt>
                <c:pt idx="57">
                  <c:v>0.12082</c:v>
                </c:pt>
                <c:pt idx="58">
                  <c:v>0.12082</c:v>
                </c:pt>
                <c:pt idx="59">
                  <c:v>0.12082</c:v>
                </c:pt>
                <c:pt idx="60">
                  <c:v>0.12082</c:v>
                </c:pt>
                <c:pt idx="61">
                  <c:v>0.12082</c:v>
                </c:pt>
                <c:pt idx="62">
                  <c:v>0.12082</c:v>
                </c:pt>
                <c:pt idx="63">
                  <c:v>0.12082</c:v>
                </c:pt>
                <c:pt idx="64">
                  <c:v>0.12082</c:v>
                </c:pt>
                <c:pt idx="65">
                  <c:v>0.12082</c:v>
                </c:pt>
                <c:pt idx="66">
                  <c:v>0.12152</c:v>
                </c:pt>
                <c:pt idx="67">
                  <c:v>0.12343</c:v>
                </c:pt>
                <c:pt idx="68">
                  <c:v>0.12358</c:v>
                </c:pt>
                <c:pt idx="69">
                  <c:v>0.12361999999999999</c:v>
                </c:pt>
                <c:pt idx="70">
                  <c:v>0.1237</c:v>
                </c:pt>
                <c:pt idx="71">
                  <c:v>0.12383</c:v>
                </c:pt>
                <c:pt idx="72">
                  <c:v>0.12397</c:v>
                </c:pt>
                <c:pt idx="73">
                  <c:v>0.12422999999999999</c:v>
                </c:pt>
                <c:pt idx="74">
                  <c:v>0.12446</c:v>
                </c:pt>
                <c:pt idx="75">
                  <c:v>0.12476</c:v>
                </c:pt>
                <c:pt idx="76">
                  <c:v>0.12477000000000001</c:v>
                </c:pt>
                <c:pt idx="77">
                  <c:v>0.1249</c:v>
                </c:pt>
                <c:pt idx="78">
                  <c:v>0.12514</c:v>
                </c:pt>
                <c:pt idx="79">
                  <c:v>0.12542</c:v>
                </c:pt>
                <c:pt idx="80">
                  <c:v>0.12601000000000001</c:v>
                </c:pt>
                <c:pt idx="81">
                  <c:v>0.12653</c:v>
                </c:pt>
                <c:pt idx="82">
                  <c:v>0.12712828642511445</c:v>
                </c:pt>
                <c:pt idx="83">
                  <c:v>0.12781251437890787</c:v>
                </c:pt>
                <c:pt idx="84">
                  <c:v>0.12837646140554254</c:v>
                </c:pt>
                <c:pt idx="85">
                  <c:v>0.12895521772154184</c:v>
                </c:pt>
                <c:pt idx="86">
                  <c:v>0.12921599487270932</c:v>
                </c:pt>
                <c:pt idx="87">
                  <c:v>0.12943794162607708</c:v>
                </c:pt>
                <c:pt idx="88">
                  <c:v>0.13031998769779315</c:v>
                </c:pt>
                <c:pt idx="89">
                  <c:v>0.13100974450479627</c:v>
                </c:pt>
                <c:pt idx="90">
                  <c:v>0.13193377979724416</c:v>
                </c:pt>
                <c:pt idx="91">
                  <c:v>0.13200814754286636</c:v>
                </c:pt>
                <c:pt idx="92">
                  <c:v>0.13290290512460312</c:v>
                </c:pt>
                <c:pt idx="93">
                  <c:v>0.13332213427405432</c:v>
                </c:pt>
                <c:pt idx="94">
                  <c:v>0.13471079612733403</c:v>
                </c:pt>
                <c:pt idx="95">
                  <c:v>0.13564913537241113</c:v>
                </c:pt>
                <c:pt idx="96">
                  <c:v>0.13797271175706868</c:v>
                </c:pt>
                <c:pt idx="97">
                  <c:v>0.13956656208478946</c:v>
                </c:pt>
                <c:pt idx="98">
                  <c:v>0.14133856097557529</c:v>
                </c:pt>
                <c:pt idx="99">
                  <c:v>0.14284163433684344</c:v>
                </c:pt>
                <c:pt idx="100">
                  <c:v>0.14338706046488953</c:v>
                </c:pt>
                <c:pt idx="101">
                  <c:v>0.14496178082648509</c:v>
                </c:pt>
                <c:pt idx="102">
                  <c:v>0.14624950457980324</c:v>
                </c:pt>
                <c:pt idx="103">
                  <c:v>0.14595344085236811</c:v>
                </c:pt>
                <c:pt idx="104">
                  <c:v>0.14639980909464895</c:v>
                </c:pt>
                <c:pt idx="105">
                  <c:v>0.14637966493694696</c:v>
                </c:pt>
                <c:pt idx="106">
                  <c:v>0.14644375973851001</c:v>
                </c:pt>
                <c:pt idx="107">
                  <c:v>0.14614135668867068</c:v>
                </c:pt>
                <c:pt idx="108">
                  <c:v>0.14623988020029013</c:v>
                </c:pt>
                <c:pt idx="109">
                  <c:v>0.1462895127974066</c:v>
                </c:pt>
                <c:pt idx="110">
                  <c:v>0.14623688620722899</c:v>
                </c:pt>
                <c:pt idx="111">
                  <c:v>0.14638787908375475</c:v>
                </c:pt>
                <c:pt idx="112">
                  <c:v>0.14652974467623001</c:v>
                </c:pt>
                <c:pt idx="113">
                  <c:v>0.14634334543548499</c:v>
                </c:pt>
                <c:pt idx="114">
                  <c:v>0.14636946452958799</c:v>
                </c:pt>
                <c:pt idx="115">
                  <c:v>0.14636543266667401</c:v>
                </c:pt>
                <c:pt idx="116">
                  <c:v>0.146436273596209</c:v>
                </c:pt>
                <c:pt idx="117">
                  <c:v>0.146465494682326</c:v>
                </c:pt>
                <c:pt idx="118">
                  <c:v>0.146468845379117</c:v>
                </c:pt>
                <c:pt idx="119">
                  <c:v>0.14645832388909599</c:v>
                </c:pt>
                <c:pt idx="120">
                  <c:v>0.14647022183300601</c:v>
                </c:pt>
                <c:pt idx="121">
                  <c:v>0.146476364573812</c:v>
                </c:pt>
                <c:pt idx="122">
                  <c:v>0.146489257560597</c:v>
                </c:pt>
                <c:pt idx="123">
                  <c:v>0.146495309010927</c:v>
                </c:pt>
                <c:pt idx="124">
                  <c:v>0.14646875397489201</c:v>
                </c:pt>
                <c:pt idx="125">
                  <c:v>0.14670285337049799</c:v>
                </c:pt>
                <c:pt idx="126">
                  <c:v>0.14754350601310101</c:v>
                </c:pt>
                <c:pt idx="127">
                  <c:v>0.14727274309541899</c:v>
                </c:pt>
                <c:pt idx="128">
                  <c:v>0.14832342183879199</c:v>
                </c:pt>
                <c:pt idx="129">
                  <c:v>0.14985374274707899</c:v>
                </c:pt>
                <c:pt idx="130">
                  <c:v>0.15024535065762401</c:v>
                </c:pt>
                <c:pt idx="131">
                  <c:v>0.15029436224376599</c:v>
                </c:pt>
                <c:pt idx="132">
                  <c:v>0.15143750054796501</c:v>
                </c:pt>
                <c:pt idx="133">
                  <c:v>0.15188252971201999</c:v>
                </c:pt>
                <c:pt idx="134">
                  <c:v>0.15229407854136701</c:v>
                </c:pt>
                <c:pt idx="135">
                  <c:v>0.15315851140137501</c:v>
                </c:pt>
                <c:pt idx="136">
                  <c:v>0.15385775235363899</c:v>
                </c:pt>
                <c:pt idx="137">
                  <c:v>0.154372490528145</c:v>
                </c:pt>
                <c:pt idx="138">
                  <c:v>0.154769652457007</c:v>
                </c:pt>
                <c:pt idx="139">
                  <c:v>0.156029946895547</c:v>
                </c:pt>
                <c:pt idx="140">
                  <c:v>0.156671053456163</c:v>
                </c:pt>
                <c:pt idx="141">
                  <c:v>0.1573192794777</c:v>
                </c:pt>
                <c:pt idx="142">
                  <c:v>0.157748611812216</c:v>
                </c:pt>
                <c:pt idx="143">
                  <c:v>0.15801283064184801</c:v>
                </c:pt>
                <c:pt idx="144">
                  <c:v>0.15833306944488401</c:v>
                </c:pt>
                <c:pt idx="145">
                  <c:v>0.158721088953647</c:v>
                </c:pt>
                <c:pt idx="146">
                  <c:v>0.15852542531651101</c:v>
                </c:pt>
                <c:pt idx="147">
                  <c:v>0.15881631398545801</c:v>
                </c:pt>
                <c:pt idx="148">
                  <c:v>0.15859505923525499</c:v>
                </c:pt>
                <c:pt idx="149">
                  <c:v>0.15828319713064201</c:v>
                </c:pt>
                <c:pt idx="150">
                  <c:v>0.15812717189553099</c:v>
                </c:pt>
                <c:pt idx="151">
                  <c:v>0.157719729298085</c:v>
                </c:pt>
                <c:pt idx="152">
                  <c:v>0.15774337311787201</c:v>
                </c:pt>
                <c:pt idx="153">
                  <c:v>0.158369344762673</c:v>
                </c:pt>
                <c:pt idx="154">
                  <c:v>0.15883705859181399</c:v>
                </c:pt>
                <c:pt idx="155">
                  <c:v>0.158981248161779</c:v>
                </c:pt>
                <c:pt idx="156">
                  <c:v>0.159267970875756</c:v>
                </c:pt>
                <c:pt idx="157">
                  <c:v>0.15912924477260401</c:v>
                </c:pt>
                <c:pt idx="158">
                  <c:v>0.159373243748794</c:v>
                </c:pt>
                <c:pt idx="159">
                  <c:v>0.160075128585145</c:v>
                </c:pt>
                <c:pt idx="160">
                  <c:v>0.16134745097918701</c:v>
                </c:pt>
                <c:pt idx="161">
                  <c:v>0.16205406771915401</c:v>
                </c:pt>
                <c:pt idx="162">
                  <c:v>0.16202859804755501</c:v>
                </c:pt>
                <c:pt idx="163">
                  <c:v>0.162054497454271</c:v>
                </c:pt>
                <c:pt idx="164">
                  <c:v>0.1623859915018</c:v>
                </c:pt>
                <c:pt idx="165">
                  <c:v>0.162854723301254</c:v>
                </c:pt>
                <c:pt idx="166">
                  <c:v>0.16292957669180899</c:v>
                </c:pt>
                <c:pt idx="167">
                  <c:v>0.163473484600798</c:v>
                </c:pt>
                <c:pt idx="168">
                  <c:v>0.16382925887092301</c:v>
                </c:pt>
                <c:pt idx="169">
                  <c:v>0.16357866497998899</c:v>
                </c:pt>
                <c:pt idx="170">
                  <c:v>0.16294858028905301</c:v>
                </c:pt>
                <c:pt idx="171">
                  <c:v>0.16246663341516199</c:v>
                </c:pt>
                <c:pt idx="172">
                  <c:v>0.16226171191514799</c:v>
                </c:pt>
                <c:pt idx="173">
                  <c:v>0.16243359559913301</c:v>
                </c:pt>
                <c:pt idx="174">
                  <c:v>0.16214025131738999</c:v>
                </c:pt>
                <c:pt idx="175">
                  <c:v>0.162321475363079</c:v>
                </c:pt>
                <c:pt idx="176">
                  <c:v>0.16254678299598099</c:v>
                </c:pt>
                <c:pt idx="177">
                  <c:v>0.16275932587002001</c:v>
                </c:pt>
                <c:pt idx="178">
                  <c:v>0.16275202829715299</c:v>
                </c:pt>
                <c:pt idx="179">
                  <c:v>0.163286125500161</c:v>
                </c:pt>
                <c:pt idx="180">
                  <c:v>0.16320177838401001</c:v>
                </c:pt>
                <c:pt idx="181" formatCode="0.0000">
                  <c:v>0.16266775111834078</c:v>
                </c:pt>
                <c:pt idx="182" formatCode="0.0000">
                  <c:v>0.16280811435641954</c:v>
                </c:pt>
                <c:pt idx="183" formatCode="0.0000">
                  <c:v>0.16356707067733126</c:v>
                </c:pt>
                <c:pt idx="184" formatCode="0.0000">
                  <c:v>0.16340937316164456</c:v>
                </c:pt>
                <c:pt idx="185" formatCode="0.0000">
                  <c:v>0.163569746139754</c:v>
                </c:pt>
                <c:pt idx="186" formatCode="0.0000">
                  <c:v>0.16347348460079775</c:v>
                </c:pt>
                <c:pt idx="187" formatCode="0.0000">
                  <c:v>0.15651166794484528</c:v>
                </c:pt>
                <c:pt idx="188" formatCode="0.0000">
                  <c:v>0.15720057221008285</c:v>
                </c:pt>
                <c:pt idx="189" formatCode="0.0000">
                  <c:v>0.15749271596188677</c:v>
                </c:pt>
                <c:pt idx="190" formatCode="0.0000">
                  <c:v>0.1563086157308991</c:v>
                </c:pt>
                <c:pt idx="191" formatCode="0.0000">
                  <c:v>0.15404760070861895</c:v>
                </c:pt>
                <c:pt idx="192" formatCode="0.0000">
                  <c:v>0.15206118942262367</c:v>
                </c:pt>
                <c:pt idx="193" formatCode="0.0000">
                  <c:v>0.1527277170260859</c:v>
                </c:pt>
                <c:pt idx="194" formatCode="0.0000">
                  <c:v>0.1546240316670017</c:v>
                </c:pt>
                <c:pt idx="195" formatCode="0.0000">
                  <c:v>0.15421151651605342</c:v>
                </c:pt>
                <c:pt idx="196" formatCode="0.0000">
                  <c:v>0.1518672073139247</c:v>
                </c:pt>
                <c:pt idx="197" formatCode="0.0000">
                  <c:v>0.15050041387613816</c:v>
                </c:pt>
                <c:pt idx="198" formatCode="0.0000">
                  <c:v>0.15030361329886371</c:v>
                </c:pt>
                <c:pt idx="199" formatCode="0.0000">
                  <c:v>0.14972749595735763</c:v>
                </c:pt>
                <c:pt idx="200" formatCode="0.0000">
                  <c:v>0.14991604701367234</c:v>
                </c:pt>
                <c:pt idx="201" formatCode="0.0000">
                  <c:v>0.14771266931564719</c:v>
                </c:pt>
                <c:pt idx="202" formatCode="0.0000">
                  <c:v>0.14522640797002528</c:v>
                </c:pt>
                <c:pt idx="203" formatCode="0.0000">
                  <c:v>0.14388903277792167</c:v>
                </c:pt>
                <c:pt idx="204" formatCode="0.0000">
                  <c:v>0.14534249960030812</c:v>
                </c:pt>
                <c:pt idx="205" formatCode="0.0000">
                  <c:v>0.14557735980900249</c:v>
                </c:pt>
                <c:pt idx="206" formatCode="0.0000">
                  <c:v>0.14511681903932666</c:v>
                </c:pt>
                <c:pt idx="207" formatCode="0.0000">
                  <c:v>0.14497586151905706</c:v>
                </c:pt>
                <c:pt idx="208" formatCode="0.0000">
                  <c:v>0.14643646853812473</c:v>
                </c:pt>
                <c:pt idx="209" formatCode="0.0000">
                  <c:v>0.14744913005013272</c:v>
                </c:pt>
                <c:pt idx="210" formatCode="0.0000">
                  <c:v>0.14866572511707427</c:v>
                </c:pt>
                <c:pt idx="211" formatCode="0.0000">
                  <c:v>0.15161393028791487</c:v>
                </c:pt>
                <c:pt idx="212" formatCode="0.0000">
                  <c:v>0.15041891668296203</c:v>
                </c:pt>
                <c:pt idx="213" formatCode="0.0000">
                  <c:v>0.15086369465188204</c:v>
                </c:pt>
                <c:pt idx="214" formatCode="0.0000">
                  <c:v>0.15134775172914805</c:v>
                </c:pt>
                <c:pt idx="215" formatCode="0.0000">
                  <c:v>0.1535720867375146</c:v>
                </c:pt>
                <c:pt idx="216" formatCode="0.0000">
                  <c:v>0.15883100381194409</c:v>
                </c:pt>
                <c:pt idx="217" formatCode="0.0000">
                  <c:v>0.15794045644791913</c:v>
                </c:pt>
                <c:pt idx="218" formatCode="0.0000">
                  <c:v>0.15935239187940209</c:v>
                </c:pt>
                <c:pt idx="219" formatCode="0.0000">
                  <c:v>0.15771129370574227</c:v>
                </c:pt>
                <c:pt idx="220" formatCode="0.0000">
                  <c:v>0.15620118712902217</c:v>
                </c:pt>
                <c:pt idx="221" formatCode="0.0000">
                  <c:v>0.15094795314575535</c:v>
                </c:pt>
                <c:pt idx="222" formatCode="0.0000">
                  <c:v>0.1463935938163346</c:v>
                </c:pt>
                <c:pt idx="223" formatCode="0.0000">
                  <c:v>0.14638287905846531</c:v>
                </c:pt>
              </c:numCache>
            </c:numRef>
          </c:val>
          <c:smooth val="0"/>
          <c:extLst>
            <c:ext xmlns:c16="http://schemas.microsoft.com/office/drawing/2014/chart" uri="{C3380CC4-5D6E-409C-BE32-E72D297353CC}">
              <c16:uniqueId val="{00000000-35A4-434D-BB14-325D18F8F9E8}"/>
            </c:ext>
          </c:extLst>
        </c:ser>
        <c:dLbls>
          <c:showLegendKey val="0"/>
          <c:showVal val="0"/>
          <c:showCatName val="0"/>
          <c:showSerName val="0"/>
          <c:showPercent val="0"/>
          <c:showBubbleSize val="0"/>
        </c:dLbls>
        <c:smooth val="0"/>
        <c:axId val="823488448"/>
        <c:axId val="823490496"/>
      </c:lineChart>
      <c:catAx>
        <c:axId val="823488448"/>
        <c:scaling>
          <c:orientation val="minMax"/>
        </c:scaling>
        <c:delete val="0"/>
        <c:axPos val="b"/>
        <c:numFmt formatCode="General" sourceLinked="0"/>
        <c:majorTickMark val="out"/>
        <c:minorTickMark val="none"/>
        <c:tickLblPos val="nextTo"/>
        <c:crossAx val="823490496"/>
        <c:crosses val="autoZero"/>
        <c:auto val="1"/>
        <c:lblAlgn val="ctr"/>
        <c:lblOffset val="100"/>
        <c:noMultiLvlLbl val="0"/>
      </c:catAx>
      <c:valAx>
        <c:axId val="823490496"/>
        <c:scaling>
          <c:orientation val="minMax"/>
        </c:scaling>
        <c:delete val="0"/>
        <c:axPos val="l"/>
        <c:majorGridlines/>
        <c:numFmt formatCode="0.000" sourceLinked="1"/>
        <c:majorTickMark val="out"/>
        <c:minorTickMark val="none"/>
        <c:tickLblPos val="nextTo"/>
        <c:crossAx val="8234884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en-US" sz="3600">
                <a:solidFill>
                  <a:schemeClr val="tx1"/>
                </a:solidFill>
              </a:rPr>
              <a:t>China's</a:t>
            </a:r>
            <a:r>
              <a:rPr lang="en-US" sz="3600" baseline="0">
                <a:solidFill>
                  <a:schemeClr val="tx1"/>
                </a:solidFill>
              </a:rPr>
              <a:t> Reserves, </a:t>
            </a:r>
          </a:p>
          <a:p>
            <a:pPr>
              <a:defRPr sz="3600">
                <a:solidFill>
                  <a:schemeClr val="tx1"/>
                </a:solidFill>
              </a:defRPr>
            </a:pPr>
            <a:r>
              <a:rPr lang="en-US" sz="3600" baseline="0">
                <a:solidFill>
                  <a:schemeClr val="tx1"/>
                </a:solidFill>
              </a:rPr>
              <a:t>$ trillions, 2000-2018 </a:t>
            </a:r>
            <a:endParaRPr lang="en-US" sz="3600">
              <a:solidFill>
                <a:schemeClr val="tx1"/>
              </a:solidFill>
            </a:endParaRP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tx1"/>
              </a:solidFill>
              <a:round/>
            </a:ln>
            <a:effectLst/>
          </c:spPr>
          <c:marker>
            <c:symbol val="none"/>
          </c:marker>
          <c:cat>
            <c:strRef>
              <c:f>'Reserves quarterly'!$E$7:$BZ$7</c:f>
              <c:strCache>
                <c:ptCount val="74"/>
                <c:pt idx="0">
                  <c:v>2000Q1</c:v>
                </c:pt>
                <c:pt idx="1">
                  <c:v>2000Q2</c:v>
                </c:pt>
                <c:pt idx="2">
                  <c:v>2000Q3</c:v>
                </c:pt>
                <c:pt idx="3">
                  <c:v>2000Q4</c:v>
                </c:pt>
                <c:pt idx="4">
                  <c:v>2001Q1</c:v>
                </c:pt>
                <c:pt idx="5">
                  <c:v>2001Q2</c:v>
                </c:pt>
                <c:pt idx="6">
                  <c:v>2001Q3</c:v>
                </c:pt>
                <c:pt idx="7">
                  <c:v>2001Q4</c:v>
                </c:pt>
                <c:pt idx="8">
                  <c:v>2002Q1</c:v>
                </c:pt>
                <c:pt idx="9">
                  <c:v>2002Q2</c:v>
                </c:pt>
                <c:pt idx="10">
                  <c:v>2002Q3</c:v>
                </c:pt>
                <c:pt idx="11">
                  <c:v>2002Q4</c:v>
                </c:pt>
                <c:pt idx="12">
                  <c:v>2003Q1</c:v>
                </c:pt>
                <c:pt idx="13">
                  <c:v>2003Q2</c:v>
                </c:pt>
                <c:pt idx="14">
                  <c:v>2003Q3</c:v>
                </c:pt>
                <c:pt idx="15">
                  <c:v>2003Q4</c:v>
                </c:pt>
                <c:pt idx="16">
                  <c:v>2004Q1</c:v>
                </c:pt>
                <c:pt idx="17">
                  <c:v>2004Q2</c:v>
                </c:pt>
                <c:pt idx="18">
                  <c:v>2004Q3</c:v>
                </c:pt>
                <c:pt idx="19">
                  <c:v>2004Q4</c:v>
                </c:pt>
                <c:pt idx="20">
                  <c:v>2005Q1</c:v>
                </c:pt>
                <c:pt idx="21">
                  <c:v>2005Q2</c:v>
                </c:pt>
                <c:pt idx="22">
                  <c:v>2005Q3</c:v>
                </c:pt>
                <c:pt idx="23">
                  <c:v>2005Q4</c:v>
                </c:pt>
                <c:pt idx="24">
                  <c:v>2006Q1</c:v>
                </c:pt>
                <c:pt idx="25">
                  <c:v>2006Q2</c:v>
                </c:pt>
                <c:pt idx="26">
                  <c:v>2006Q3</c:v>
                </c:pt>
                <c:pt idx="27">
                  <c:v>2006Q4</c:v>
                </c:pt>
                <c:pt idx="28">
                  <c:v>2007Q1</c:v>
                </c:pt>
                <c:pt idx="29">
                  <c:v>2007Q2</c:v>
                </c:pt>
                <c:pt idx="30">
                  <c:v>2007Q3</c:v>
                </c:pt>
                <c:pt idx="31">
                  <c:v>2007Q4</c:v>
                </c:pt>
                <c:pt idx="32">
                  <c:v>2008Q1</c:v>
                </c:pt>
                <c:pt idx="33">
                  <c:v>2008Q2</c:v>
                </c:pt>
                <c:pt idx="34">
                  <c:v>2008Q3</c:v>
                </c:pt>
                <c:pt idx="35">
                  <c:v>2008Q4</c:v>
                </c:pt>
                <c:pt idx="36">
                  <c:v>2009Q1</c:v>
                </c:pt>
                <c:pt idx="37">
                  <c:v>2009Q2</c:v>
                </c:pt>
                <c:pt idx="38">
                  <c:v>2009Q3</c:v>
                </c:pt>
                <c:pt idx="39">
                  <c:v>2009Q4</c:v>
                </c:pt>
                <c:pt idx="40">
                  <c:v>2010Q1</c:v>
                </c:pt>
                <c:pt idx="41">
                  <c:v>2010Q2</c:v>
                </c:pt>
                <c:pt idx="42">
                  <c:v>2010Q3</c:v>
                </c:pt>
                <c:pt idx="43">
                  <c:v>2010Q4</c:v>
                </c:pt>
                <c:pt idx="44">
                  <c:v>2011Q1</c:v>
                </c:pt>
                <c:pt idx="45">
                  <c:v>2011Q2</c:v>
                </c:pt>
                <c:pt idx="46">
                  <c:v>2011Q3</c:v>
                </c:pt>
                <c:pt idx="47">
                  <c:v>2011Q4</c:v>
                </c:pt>
                <c:pt idx="48">
                  <c:v>2012Q1</c:v>
                </c:pt>
                <c:pt idx="49">
                  <c:v>2012Q2</c:v>
                </c:pt>
                <c:pt idx="50">
                  <c:v>2012Q3</c:v>
                </c:pt>
                <c:pt idx="51">
                  <c:v>2012Q4</c:v>
                </c:pt>
                <c:pt idx="52">
                  <c:v>2013Q1</c:v>
                </c:pt>
                <c:pt idx="53">
                  <c:v>2013Q2</c:v>
                </c:pt>
                <c:pt idx="54">
                  <c:v>2013Q3</c:v>
                </c:pt>
                <c:pt idx="55">
                  <c:v>2013Q4</c:v>
                </c:pt>
                <c:pt idx="56">
                  <c:v>2014Q1</c:v>
                </c:pt>
                <c:pt idx="57">
                  <c:v>2014Q2</c:v>
                </c:pt>
                <c:pt idx="58">
                  <c:v>2014Q3</c:v>
                </c:pt>
                <c:pt idx="59">
                  <c:v>2014Q4</c:v>
                </c:pt>
                <c:pt idx="60">
                  <c:v>2015Q1</c:v>
                </c:pt>
                <c:pt idx="61">
                  <c:v>2015Q2</c:v>
                </c:pt>
                <c:pt idx="62">
                  <c:v>2015Q3</c:v>
                </c:pt>
                <c:pt idx="63">
                  <c:v>2015Q4</c:v>
                </c:pt>
                <c:pt idx="64">
                  <c:v>2016Q1</c:v>
                </c:pt>
                <c:pt idx="65">
                  <c:v>2016Q2</c:v>
                </c:pt>
                <c:pt idx="66">
                  <c:v>2016Q3</c:v>
                </c:pt>
                <c:pt idx="67">
                  <c:v>2016Q4</c:v>
                </c:pt>
                <c:pt idx="68">
                  <c:v>2017Q1</c:v>
                </c:pt>
                <c:pt idx="69">
                  <c:v>2017Q2</c:v>
                </c:pt>
                <c:pt idx="70">
                  <c:v>2017Q3</c:v>
                </c:pt>
                <c:pt idx="71">
                  <c:v>2017Q4</c:v>
                </c:pt>
                <c:pt idx="72">
                  <c:v>2018Q1</c:v>
                </c:pt>
                <c:pt idx="73">
                  <c:v>2018Q2</c:v>
                </c:pt>
              </c:strCache>
            </c:strRef>
          </c:cat>
          <c:val>
            <c:numRef>
              <c:f>'Reserves quarterly'!$E$8:$BZ$8</c:f>
              <c:numCache>
                <c:formatCode>0.00</c:formatCode>
                <c:ptCount val="74"/>
                <c:pt idx="0">
                  <c:v>0.15976868907213401</c:v>
                </c:pt>
                <c:pt idx="1">
                  <c:v>0.16128503090686899</c:v>
                </c:pt>
                <c:pt idx="2">
                  <c:v>0.162584737028065</c:v>
                </c:pt>
                <c:pt idx="3">
                  <c:v>0.16827758772931001</c:v>
                </c:pt>
                <c:pt idx="4">
                  <c:v>0.178890604889892</c:v>
                </c:pt>
                <c:pt idx="5">
                  <c:v>0.18386143108201</c:v>
                </c:pt>
                <c:pt idx="6">
                  <c:v>0.19928446308612</c:v>
                </c:pt>
                <c:pt idx="7">
                  <c:v>0.215605128197421</c:v>
                </c:pt>
                <c:pt idx="8">
                  <c:v>0.23086977388045002</c:v>
                </c:pt>
                <c:pt idx="9">
                  <c:v>0.246749018678599</c:v>
                </c:pt>
                <c:pt idx="10">
                  <c:v>0.26296374033377401</c:v>
                </c:pt>
                <c:pt idx="11">
                  <c:v>0.29112781713505903</c:v>
                </c:pt>
                <c:pt idx="12">
                  <c:v>0.32087113679144297</c:v>
                </c:pt>
                <c:pt idx="13">
                  <c:v>0.35136407686321897</c:v>
                </c:pt>
                <c:pt idx="14">
                  <c:v>0.38888093720673905</c:v>
                </c:pt>
                <c:pt idx="15">
                  <c:v>0.40815065834877401</c:v>
                </c:pt>
                <c:pt idx="16">
                  <c:v>0.44442721163533699</c:v>
                </c:pt>
                <c:pt idx="17">
                  <c:v>0.47511382080530701</c:v>
                </c:pt>
                <c:pt idx="18">
                  <c:v>0.51900109530724103</c:v>
                </c:pt>
                <c:pt idx="19">
                  <c:v>0.61449953245750411</c:v>
                </c:pt>
                <c:pt idx="20">
                  <c:v>0.663190365860436</c:v>
                </c:pt>
                <c:pt idx="21">
                  <c:v>0.71495014525289691</c:v>
                </c:pt>
                <c:pt idx="22">
                  <c:v>0.77226545132698499</c:v>
                </c:pt>
                <c:pt idx="23">
                  <c:v>0.82151385774845309</c:v>
                </c:pt>
                <c:pt idx="24">
                  <c:v>0.87763668257711214</c:v>
                </c:pt>
                <c:pt idx="25">
                  <c:v>0.9436101302136769</c:v>
                </c:pt>
                <c:pt idx="26">
                  <c:v>0.99045103539982604</c:v>
                </c:pt>
                <c:pt idx="27">
                  <c:v>1.0684930271844699</c:v>
                </c:pt>
                <c:pt idx="28">
                  <c:v>1.20403501806011</c:v>
                </c:pt>
                <c:pt idx="29">
                  <c:v>1.33459064419109</c:v>
                </c:pt>
                <c:pt idx="30">
                  <c:v>1.4356127576776299</c:v>
                </c:pt>
                <c:pt idx="31">
                  <c:v>1.5302816254071798</c:v>
                </c:pt>
                <c:pt idx="32">
                  <c:v>1.68428018605483</c:v>
                </c:pt>
                <c:pt idx="33">
                  <c:v>1.8110633833507399</c:v>
                </c:pt>
                <c:pt idx="34">
                  <c:v>1.90772945700376</c:v>
                </c:pt>
                <c:pt idx="35">
                  <c:v>1.9492599544550899</c:v>
                </c:pt>
                <c:pt idx="36">
                  <c:v>1.95682961226078</c:v>
                </c:pt>
                <c:pt idx="37">
                  <c:v>2.1352011200985803</c:v>
                </c:pt>
                <c:pt idx="38">
                  <c:v>2.28846925374524</c:v>
                </c:pt>
                <c:pt idx="39">
                  <c:v>2.4160436814073201</c:v>
                </c:pt>
                <c:pt idx="40">
                  <c:v>2.4635473235744905</c:v>
                </c:pt>
                <c:pt idx="41">
                  <c:v>2.4712112826036901</c:v>
                </c:pt>
                <c:pt idx="42">
                  <c:v>2.6668680625853303</c:v>
                </c:pt>
                <c:pt idx="43">
                  <c:v>2.8660792585939596</c:v>
                </c:pt>
                <c:pt idx="44">
                  <c:v>3.06717075531198</c:v>
                </c:pt>
                <c:pt idx="45">
                  <c:v>3.2197604660664902</c:v>
                </c:pt>
                <c:pt idx="46">
                  <c:v>3.2229868053668098</c:v>
                </c:pt>
                <c:pt idx="47">
                  <c:v>3.2027885324322902</c:v>
                </c:pt>
                <c:pt idx="48">
                  <c:v>3.3266015175025099</c:v>
                </c:pt>
                <c:pt idx="49">
                  <c:v>3.2606840434170299</c:v>
                </c:pt>
                <c:pt idx="50">
                  <c:v>3.3053070477537996</c:v>
                </c:pt>
                <c:pt idx="51">
                  <c:v>3.3311200151769098</c:v>
                </c:pt>
                <c:pt idx="52">
                  <c:v>3.4615988577851202</c:v>
                </c:pt>
                <c:pt idx="53">
                  <c:v>3.5152150107756901</c:v>
                </c:pt>
                <c:pt idx="54">
                  <c:v>3.6810343241430798</c:v>
                </c:pt>
                <c:pt idx="55">
                  <c:v>3.83954777009862</c:v>
                </c:pt>
                <c:pt idx="56">
                  <c:v>3.9660505680890497</c:v>
                </c:pt>
                <c:pt idx="57">
                  <c:v>4.0108335931227597</c:v>
                </c:pt>
                <c:pt idx="58">
                  <c:v>3.9049502394550601</c:v>
                </c:pt>
                <c:pt idx="59">
                  <c:v>3.8591680184412205</c:v>
                </c:pt>
                <c:pt idx="60">
                  <c:v>3.7447289891496802</c:v>
                </c:pt>
                <c:pt idx="61">
                  <c:v>3.7089505828535296</c:v>
                </c:pt>
                <c:pt idx="62">
                  <c:v>3.5292764258000098</c:v>
                </c:pt>
                <c:pt idx="63">
                  <c:v>3.3451937577022499</c:v>
                </c:pt>
                <c:pt idx="64">
                  <c:v>3.2337868078070398</c:v>
                </c:pt>
                <c:pt idx="65">
                  <c:v>3.2260171545650098</c:v>
                </c:pt>
                <c:pt idx="66">
                  <c:v>3.1863995370520599</c:v>
                </c:pt>
                <c:pt idx="67">
                  <c:v>3.0297752801715898</c:v>
                </c:pt>
                <c:pt idx="68">
                  <c:v>3.0284751946350097</c:v>
                </c:pt>
                <c:pt idx="69">
                  <c:v>3.0762950763885701</c:v>
                </c:pt>
                <c:pt idx="70">
                  <c:v>3.1278082178552999</c:v>
                </c:pt>
                <c:pt idx="71">
                  <c:v>3.1588769472130402</c:v>
                </c:pt>
                <c:pt idx="72">
                  <c:v>3.1617835507209699</c:v>
                </c:pt>
                <c:pt idx="73">
                  <c:v>3.1315169895407302</c:v>
                </c:pt>
              </c:numCache>
            </c:numRef>
          </c:val>
          <c:smooth val="0"/>
          <c:extLst>
            <c:ext xmlns:c16="http://schemas.microsoft.com/office/drawing/2014/chart" uri="{C3380CC4-5D6E-409C-BE32-E72D297353CC}">
              <c16:uniqueId val="{00000000-3315-B64D-B5F4-A370D88694E1}"/>
            </c:ext>
          </c:extLst>
        </c:ser>
        <c:dLbls>
          <c:showLegendKey val="0"/>
          <c:showVal val="0"/>
          <c:showCatName val="0"/>
          <c:showSerName val="0"/>
          <c:showPercent val="0"/>
          <c:showBubbleSize val="0"/>
        </c:dLbls>
        <c:smooth val="0"/>
        <c:axId val="823518672"/>
        <c:axId val="823521536"/>
      </c:lineChart>
      <c:catAx>
        <c:axId val="82351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23521536"/>
        <c:crosses val="autoZero"/>
        <c:auto val="1"/>
        <c:lblAlgn val="ctr"/>
        <c:lblOffset val="100"/>
        <c:noMultiLvlLbl val="0"/>
      </c:catAx>
      <c:valAx>
        <c:axId val="8235215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23518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spPr>
            <a:ln>
              <a:solidFill>
                <a:schemeClr val="tx1"/>
              </a:solidFill>
            </a:ln>
          </c:spPr>
          <c:marker>
            <c:symbol val="none"/>
          </c:marker>
          <c:cat>
            <c:strRef>
              <c:f>'IFS Online'!$J$5:$HY$5</c:f>
              <c:strCache>
                <c:ptCount val="224"/>
                <c:pt idx="0">
                  <c:v>2000 Jan</c:v>
                </c:pt>
                <c:pt idx="1">
                  <c:v>2000 Feb</c:v>
                </c:pt>
                <c:pt idx="2">
                  <c:v>2000 Mar</c:v>
                </c:pt>
                <c:pt idx="3">
                  <c:v>2000 Apr</c:v>
                </c:pt>
                <c:pt idx="4">
                  <c:v>2000 May</c:v>
                </c:pt>
                <c:pt idx="5">
                  <c:v>2000 Jun</c:v>
                </c:pt>
                <c:pt idx="6">
                  <c:v>2000 Jul</c:v>
                </c:pt>
                <c:pt idx="7">
                  <c:v>2000 Aug</c:v>
                </c:pt>
                <c:pt idx="8">
                  <c:v>2000 Sep</c:v>
                </c:pt>
                <c:pt idx="9">
                  <c:v>2000 Oct</c:v>
                </c:pt>
                <c:pt idx="10">
                  <c:v>2000 Nov</c:v>
                </c:pt>
                <c:pt idx="11">
                  <c:v>2000 Dec</c:v>
                </c:pt>
                <c:pt idx="12">
                  <c:v>2001 Jan</c:v>
                </c:pt>
                <c:pt idx="13">
                  <c:v>2001 Feb</c:v>
                </c:pt>
                <c:pt idx="14">
                  <c:v>2001 Mar</c:v>
                </c:pt>
                <c:pt idx="15">
                  <c:v>2001 Apr</c:v>
                </c:pt>
                <c:pt idx="16">
                  <c:v>2001 May</c:v>
                </c:pt>
                <c:pt idx="17">
                  <c:v>2001 Jun</c:v>
                </c:pt>
                <c:pt idx="18">
                  <c:v>2001 Jul</c:v>
                </c:pt>
                <c:pt idx="19">
                  <c:v>2001 Aug</c:v>
                </c:pt>
                <c:pt idx="20">
                  <c:v>2001 Sep</c:v>
                </c:pt>
                <c:pt idx="21">
                  <c:v>2001 Oct</c:v>
                </c:pt>
                <c:pt idx="22">
                  <c:v>2001 Nov</c:v>
                </c:pt>
                <c:pt idx="23">
                  <c:v>2001 Dec</c:v>
                </c:pt>
                <c:pt idx="24">
                  <c:v>2002 Jan</c:v>
                </c:pt>
                <c:pt idx="25">
                  <c:v>2002 Feb</c:v>
                </c:pt>
                <c:pt idx="26">
                  <c:v>2002 Mar</c:v>
                </c:pt>
                <c:pt idx="27">
                  <c:v>2002 Apr</c:v>
                </c:pt>
                <c:pt idx="28">
                  <c:v>2002 May</c:v>
                </c:pt>
                <c:pt idx="29">
                  <c:v>2002 Jun</c:v>
                </c:pt>
                <c:pt idx="30">
                  <c:v>2002 Jul</c:v>
                </c:pt>
                <c:pt idx="31">
                  <c:v>2002 Aug</c:v>
                </c:pt>
                <c:pt idx="32">
                  <c:v>2002 Sep</c:v>
                </c:pt>
                <c:pt idx="33">
                  <c:v>2002 Oct</c:v>
                </c:pt>
                <c:pt idx="34">
                  <c:v>2002 Nov</c:v>
                </c:pt>
                <c:pt idx="35">
                  <c:v>2002 Dec</c:v>
                </c:pt>
                <c:pt idx="36">
                  <c:v>2003 Jan</c:v>
                </c:pt>
                <c:pt idx="37">
                  <c:v>2003 Feb</c:v>
                </c:pt>
                <c:pt idx="38">
                  <c:v>2003 Mar</c:v>
                </c:pt>
                <c:pt idx="39">
                  <c:v>2003 Apr</c:v>
                </c:pt>
                <c:pt idx="40">
                  <c:v>2003 May</c:v>
                </c:pt>
                <c:pt idx="41">
                  <c:v>2003 Jun</c:v>
                </c:pt>
                <c:pt idx="42">
                  <c:v>2003 Jul</c:v>
                </c:pt>
                <c:pt idx="43">
                  <c:v>2003 Aug</c:v>
                </c:pt>
                <c:pt idx="44">
                  <c:v>2003 Sep</c:v>
                </c:pt>
                <c:pt idx="45">
                  <c:v>2003 Oct</c:v>
                </c:pt>
                <c:pt idx="46">
                  <c:v>2003 Nov</c:v>
                </c:pt>
                <c:pt idx="47">
                  <c:v>2003 Dec</c:v>
                </c:pt>
                <c:pt idx="48">
                  <c:v>2004 Jan</c:v>
                </c:pt>
                <c:pt idx="49">
                  <c:v>2004 Feb</c:v>
                </c:pt>
                <c:pt idx="50">
                  <c:v>2004 Mar</c:v>
                </c:pt>
                <c:pt idx="51">
                  <c:v>2004 Apr</c:v>
                </c:pt>
                <c:pt idx="52">
                  <c:v>2004 May</c:v>
                </c:pt>
                <c:pt idx="53">
                  <c:v>2004 Jun</c:v>
                </c:pt>
                <c:pt idx="54">
                  <c:v>2004 Jul</c:v>
                </c:pt>
                <c:pt idx="55">
                  <c:v>2004 Aug</c:v>
                </c:pt>
                <c:pt idx="56">
                  <c:v>2004 Sep</c:v>
                </c:pt>
                <c:pt idx="57">
                  <c:v>2004 Oct</c:v>
                </c:pt>
                <c:pt idx="58">
                  <c:v>2004 Nov</c:v>
                </c:pt>
                <c:pt idx="59">
                  <c:v>2004 Dec</c:v>
                </c:pt>
                <c:pt idx="60">
                  <c:v>2005 Jan</c:v>
                </c:pt>
                <c:pt idx="61">
                  <c:v>2005 Feb</c:v>
                </c:pt>
                <c:pt idx="62">
                  <c:v>2005 Mar</c:v>
                </c:pt>
                <c:pt idx="63">
                  <c:v>2005 Apr</c:v>
                </c:pt>
                <c:pt idx="64">
                  <c:v>2005 May</c:v>
                </c:pt>
                <c:pt idx="65">
                  <c:v>2005 Jun</c:v>
                </c:pt>
                <c:pt idx="66">
                  <c:v>2005 Jul</c:v>
                </c:pt>
                <c:pt idx="67">
                  <c:v>2005 Aug</c:v>
                </c:pt>
                <c:pt idx="68">
                  <c:v>2005 Sep</c:v>
                </c:pt>
                <c:pt idx="69">
                  <c:v>2005 Oct</c:v>
                </c:pt>
                <c:pt idx="70">
                  <c:v>2005 Nov</c:v>
                </c:pt>
                <c:pt idx="71">
                  <c:v>2005 Dec</c:v>
                </c:pt>
                <c:pt idx="72">
                  <c:v>2006 Jan</c:v>
                </c:pt>
                <c:pt idx="73">
                  <c:v>2006 Feb</c:v>
                </c:pt>
                <c:pt idx="74">
                  <c:v>2006 Mar</c:v>
                </c:pt>
                <c:pt idx="75">
                  <c:v>2006 Apr</c:v>
                </c:pt>
                <c:pt idx="76">
                  <c:v>2006 May</c:v>
                </c:pt>
                <c:pt idx="77">
                  <c:v>2006 Jun</c:v>
                </c:pt>
                <c:pt idx="78">
                  <c:v>2006 Jul</c:v>
                </c:pt>
                <c:pt idx="79">
                  <c:v>2006 Aug</c:v>
                </c:pt>
                <c:pt idx="80">
                  <c:v>2006 Sep</c:v>
                </c:pt>
                <c:pt idx="81">
                  <c:v>2006 Oct</c:v>
                </c:pt>
                <c:pt idx="82">
                  <c:v>2006 Nov</c:v>
                </c:pt>
                <c:pt idx="83">
                  <c:v>2006 Dec</c:v>
                </c:pt>
                <c:pt idx="84">
                  <c:v>2007 Jan</c:v>
                </c:pt>
                <c:pt idx="85">
                  <c:v>2007 Feb</c:v>
                </c:pt>
                <c:pt idx="86">
                  <c:v>2007 Mar</c:v>
                </c:pt>
                <c:pt idx="87">
                  <c:v>2007 Apr</c:v>
                </c:pt>
                <c:pt idx="88">
                  <c:v>2007 May</c:v>
                </c:pt>
                <c:pt idx="89">
                  <c:v>2007 Jun</c:v>
                </c:pt>
                <c:pt idx="90">
                  <c:v>2007 Jul</c:v>
                </c:pt>
                <c:pt idx="91">
                  <c:v>2007 Aug</c:v>
                </c:pt>
                <c:pt idx="92">
                  <c:v>2007 Sep</c:v>
                </c:pt>
                <c:pt idx="93">
                  <c:v>2007 Oct</c:v>
                </c:pt>
                <c:pt idx="94">
                  <c:v>2007 Nov</c:v>
                </c:pt>
                <c:pt idx="95">
                  <c:v>2007 Dec</c:v>
                </c:pt>
                <c:pt idx="96">
                  <c:v>2008 Jan</c:v>
                </c:pt>
                <c:pt idx="97">
                  <c:v>2008 Feb</c:v>
                </c:pt>
                <c:pt idx="98">
                  <c:v>2008 Mar</c:v>
                </c:pt>
                <c:pt idx="99">
                  <c:v>2008 Apr</c:v>
                </c:pt>
                <c:pt idx="100">
                  <c:v>2008 May</c:v>
                </c:pt>
                <c:pt idx="101">
                  <c:v>2008 Jun</c:v>
                </c:pt>
                <c:pt idx="102">
                  <c:v>2008 Jul</c:v>
                </c:pt>
                <c:pt idx="103">
                  <c:v>2008 Aug</c:v>
                </c:pt>
                <c:pt idx="104">
                  <c:v>2008 Sep</c:v>
                </c:pt>
                <c:pt idx="105">
                  <c:v>2008 Oct</c:v>
                </c:pt>
                <c:pt idx="106">
                  <c:v>2008 Nov</c:v>
                </c:pt>
                <c:pt idx="107">
                  <c:v>2008 Dec</c:v>
                </c:pt>
                <c:pt idx="108">
                  <c:v>2009 Jan</c:v>
                </c:pt>
                <c:pt idx="109">
                  <c:v>2009 Feb</c:v>
                </c:pt>
                <c:pt idx="110">
                  <c:v>2009 Mar</c:v>
                </c:pt>
                <c:pt idx="111">
                  <c:v>2009 Apr</c:v>
                </c:pt>
                <c:pt idx="112">
                  <c:v>2009 May</c:v>
                </c:pt>
                <c:pt idx="113">
                  <c:v>2009 Jun</c:v>
                </c:pt>
                <c:pt idx="114">
                  <c:v>2009 Jul</c:v>
                </c:pt>
                <c:pt idx="115">
                  <c:v>2009 Aug</c:v>
                </c:pt>
                <c:pt idx="116">
                  <c:v>2009 Sep</c:v>
                </c:pt>
                <c:pt idx="117">
                  <c:v>2009 Oct</c:v>
                </c:pt>
                <c:pt idx="118">
                  <c:v>2009 Nov</c:v>
                </c:pt>
                <c:pt idx="119">
                  <c:v>2009 Dec</c:v>
                </c:pt>
                <c:pt idx="120">
                  <c:v>2010 Jan</c:v>
                </c:pt>
                <c:pt idx="121">
                  <c:v>2010 Feb</c:v>
                </c:pt>
                <c:pt idx="122">
                  <c:v>2010 Mar</c:v>
                </c:pt>
                <c:pt idx="123">
                  <c:v>2010 Apr</c:v>
                </c:pt>
                <c:pt idx="124">
                  <c:v>2010 May</c:v>
                </c:pt>
                <c:pt idx="125">
                  <c:v>2010 Jun</c:v>
                </c:pt>
                <c:pt idx="126">
                  <c:v>2010 Jul</c:v>
                </c:pt>
                <c:pt idx="127">
                  <c:v>2010 Aug</c:v>
                </c:pt>
                <c:pt idx="128">
                  <c:v>2010 Sep</c:v>
                </c:pt>
                <c:pt idx="129">
                  <c:v>2010 Oct</c:v>
                </c:pt>
                <c:pt idx="130">
                  <c:v>2010 Nov</c:v>
                </c:pt>
                <c:pt idx="131">
                  <c:v>2010 Dec</c:v>
                </c:pt>
                <c:pt idx="132">
                  <c:v>2011 Jan</c:v>
                </c:pt>
                <c:pt idx="133">
                  <c:v>2011 Feb</c:v>
                </c:pt>
                <c:pt idx="134">
                  <c:v>2011 Mar</c:v>
                </c:pt>
                <c:pt idx="135">
                  <c:v>2011 Apr</c:v>
                </c:pt>
                <c:pt idx="136">
                  <c:v>2011 May</c:v>
                </c:pt>
                <c:pt idx="137">
                  <c:v>2011 Jun</c:v>
                </c:pt>
                <c:pt idx="138">
                  <c:v>2011 Jul</c:v>
                </c:pt>
                <c:pt idx="139">
                  <c:v>2011 Aug</c:v>
                </c:pt>
                <c:pt idx="140">
                  <c:v>2011 Sep</c:v>
                </c:pt>
                <c:pt idx="141">
                  <c:v>2011 Oct</c:v>
                </c:pt>
                <c:pt idx="142">
                  <c:v>2011 Nov</c:v>
                </c:pt>
                <c:pt idx="143">
                  <c:v>2011 Dec</c:v>
                </c:pt>
                <c:pt idx="144">
                  <c:v>2012 Jan</c:v>
                </c:pt>
                <c:pt idx="145">
                  <c:v>2012 Feb</c:v>
                </c:pt>
                <c:pt idx="146">
                  <c:v>2012 Mar</c:v>
                </c:pt>
                <c:pt idx="147">
                  <c:v>2012 Apr</c:v>
                </c:pt>
                <c:pt idx="148">
                  <c:v>2012 May</c:v>
                </c:pt>
                <c:pt idx="149">
                  <c:v>2012 Jun</c:v>
                </c:pt>
                <c:pt idx="150">
                  <c:v>2012 Jul</c:v>
                </c:pt>
                <c:pt idx="151">
                  <c:v>2012 Aug</c:v>
                </c:pt>
                <c:pt idx="152">
                  <c:v>2012 Sep</c:v>
                </c:pt>
                <c:pt idx="153">
                  <c:v>2012 Oct</c:v>
                </c:pt>
                <c:pt idx="154">
                  <c:v>2012 Nov</c:v>
                </c:pt>
                <c:pt idx="155">
                  <c:v>2012 Dec</c:v>
                </c:pt>
                <c:pt idx="156">
                  <c:v>2013 Jan</c:v>
                </c:pt>
                <c:pt idx="157">
                  <c:v>2013 Feb</c:v>
                </c:pt>
                <c:pt idx="158">
                  <c:v>2013 Mar</c:v>
                </c:pt>
                <c:pt idx="159">
                  <c:v>2013 Apr</c:v>
                </c:pt>
                <c:pt idx="160">
                  <c:v>2013 May</c:v>
                </c:pt>
                <c:pt idx="161">
                  <c:v>2013 Jun</c:v>
                </c:pt>
                <c:pt idx="162">
                  <c:v>2013 Jul</c:v>
                </c:pt>
                <c:pt idx="163">
                  <c:v>2013 Aug</c:v>
                </c:pt>
                <c:pt idx="164">
                  <c:v>2013 Sep</c:v>
                </c:pt>
                <c:pt idx="165">
                  <c:v>2013 Oct</c:v>
                </c:pt>
                <c:pt idx="166">
                  <c:v>2013 Nov</c:v>
                </c:pt>
                <c:pt idx="167">
                  <c:v>2013 Dec</c:v>
                </c:pt>
                <c:pt idx="168">
                  <c:v>2014 Jan</c:v>
                </c:pt>
                <c:pt idx="169">
                  <c:v>2014 Feb</c:v>
                </c:pt>
                <c:pt idx="170">
                  <c:v>2014 Mar</c:v>
                </c:pt>
                <c:pt idx="171">
                  <c:v>2014 Apr</c:v>
                </c:pt>
                <c:pt idx="172">
                  <c:v>2014 May</c:v>
                </c:pt>
                <c:pt idx="173">
                  <c:v>2014 Jun</c:v>
                </c:pt>
                <c:pt idx="174">
                  <c:v>2014 Jul</c:v>
                </c:pt>
                <c:pt idx="175">
                  <c:v>2014 Aug</c:v>
                </c:pt>
                <c:pt idx="176">
                  <c:v>2014 Sep</c:v>
                </c:pt>
                <c:pt idx="177">
                  <c:v>2014 Oct</c:v>
                </c:pt>
                <c:pt idx="178">
                  <c:v>2014 Nov</c:v>
                </c:pt>
                <c:pt idx="179">
                  <c:v>2014 Dec</c:v>
                </c:pt>
                <c:pt idx="180">
                  <c:v>2015 Jan</c:v>
                </c:pt>
                <c:pt idx="181">
                  <c:v>2015 Feb</c:v>
                </c:pt>
                <c:pt idx="182">
                  <c:v>2015 Mar</c:v>
                </c:pt>
                <c:pt idx="183">
                  <c:v>2015 Apr</c:v>
                </c:pt>
                <c:pt idx="184">
                  <c:v>2015 May</c:v>
                </c:pt>
                <c:pt idx="185">
                  <c:v>2015 Jun</c:v>
                </c:pt>
                <c:pt idx="186">
                  <c:v>2015 Jul</c:v>
                </c:pt>
                <c:pt idx="187">
                  <c:v>2015 Aug</c:v>
                </c:pt>
                <c:pt idx="188">
                  <c:v>2015 Sep</c:v>
                </c:pt>
                <c:pt idx="189">
                  <c:v>2015 Oct</c:v>
                </c:pt>
                <c:pt idx="190">
                  <c:v>2015 Nov</c:v>
                </c:pt>
                <c:pt idx="191">
                  <c:v>2014 Dec</c:v>
                </c:pt>
                <c:pt idx="192">
                  <c:v>2016 Jan</c:v>
                </c:pt>
                <c:pt idx="193">
                  <c:v>2016 Feb</c:v>
                </c:pt>
                <c:pt idx="194">
                  <c:v>2016 Mar</c:v>
                </c:pt>
                <c:pt idx="195">
                  <c:v>2016 Apr</c:v>
                </c:pt>
                <c:pt idx="196">
                  <c:v>2016 May</c:v>
                </c:pt>
                <c:pt idx="197">
                  <c:v>2016 Jun</c:v>
                </c:pt>
                <c:pt idx="198">
                  <c:v>2016 Jul</c:v>
                </c:pt>
                <c:pt idx="199">
                  <c:v>2016 Aug</c:v>
                </c:pt>
                <c:pt idx="200">
                  <c:v>2016 Sep</c:v>
                </c:pt>
                <c:pt idx="201">
                  <c:v>2016 Oct</c:v>
                </c:pt>
                <c:pt idx="202">
                  <c:v>2016 Nov</c:v>
                </c:pt>
                <c:pt idx="203">
                  <c:v>2016 Dec</c:v>
                </c:pt>
                <c:pt idx="204">
                  <c:v>2017 Jan</c:v>
                </c:pt>
                <c:pt idx="205">
                  <c:v>2017 Feb</c:v>
                </c:pt>
                <c:pt idx="206">
                  <c:v>2017 Mar</c:v>
                </c:pt>
                <c:pt idx="207">
                  <c:v>2017 Apr</c:v>
                </c:pt>
                <c:pt idx="208">
                  <c:v>2017 May</c:v>
                </c:pt>
                <c:pt idx="209">
                  <c:v>2017 Jun</c:v>
                </c:pt>
                <c:pt idx="210">
                  <c:v>2017 Jul</c:v>
                </c:pt>
                <c:pt idx="211">
                  <c:v>2017 Aug</c:v>
                </c:pt>
                <c:pt idx="212">
                  <c:v>2017 Sep</c:v>
                </c:pt>
                <c:pt idx="213">
                  <c:v>2017 Oct</c:v>
                </c:pt>
                <c:pt idx="214">
                  <c:v>2017 Nov</c:v>
                </c:pt>
                <c:pt idx="215">
                  <c:v>2017 Dec</c:v>
                </c:pt>
                <c:pt idx="216">
                  <c:v>2018 Jan</c:v>
                </c:pt>
                <c:pt idx="217">
                  <c:v>2018 Feb</c:v>
                </c:pt>
                <c:pt idx="218">
                  <c:v>2018 Mar</c:v>
                </c:pt>
                <c:pt idx="219">
                  <c:v>2018 Apr</c:v>
                </c:pt>
                <c:pt idx="220">
                  <c:v>2018 May</c:v>
                </c:pt>
                <c:pt idx="221">
                  <c:v>2018 Jun</c:v>
                </c:pt>
                <c:pt idx="222">
                  <c:v>2018 Jul</c:v>
                </c:pt>
                <c:pt idx="223">
                  <c:v>2018 Aug</c:v>
                </c:pt>
              </c:strCache>
            </c:strRef>
          </c:cat>
          <c:val>
            <c:numRef>
              <c:f>'IFS Online'!$J$6:$HY$6</c:f>
              <c:numCache>
                <c:formatCode>0.000</c:formatCode>
                <c:ptCount val="224"/>
                <c:pt idx="0">
                  <c:v>0.12078</c:v>
                </c:pt>
                <c:pt idx="1">
                  <c:v>0.1208</c:v>
                </c:pt>
                <c:pt idx="2">
                  <c:v>0.12078999999999999</c:v>
                </c:pt>
                <c:pt idx="3">
                  <c:v>0.12078</c:v>
                </c:pt>
                <c:pt idx="4">
                  <c:v>0.1208</c:v>
                </c:pt>
                <c:pt idx="5">
                  <c:v>0.12081</c:v>
                </c:pt>
                <c:pt idx="6">
                  <c:v>0.12078</c:v>
                </c:pt>
                <c:pt idx="7">
                  <c:v>0.12078</c:v>
                </c:pt>
                <c:pt idx="8">
                  <c:v>0.1207937</c:v>
                </c:pt>
                <c:pt idx="9">
                  <c:v>0.1208</c:v>
                </c:pt>
                <c:pt idx="10">
                  <c:v>0.12081</c:v>
                </c:pt>
                <c:pt idx="11">
                  <c:v>0.12081</c:v>
                </c:pt>
                <c:pt idx="12">
                  <c:v>0.12081</c:v>
                </c:pt>
                <c:pt idx="13">
                  <c:v>0.12082</c:v>
                </c:pt>
                <c:pt idx="14">
                  <c:v>0.12081</c:v>
                </c:pt>
                <c:pt idx="15">
                  <c:v>0.12082</c:v>
                </c:pt>
                <c:pt idx="16">
                  <c:v>0.12081</c:v>
                </c:pt>
                <c:pt idx="17">
                  <c:v>0.12082</c:v>
                </c:pt>
                <c:pt idx="18">
                  <c:v>0.12082</c:v>
                </c:pt>
                <c:pt idx="19">
                  <c:v>0.12082</c:v>
                </c:pt>
                <c:pt idx="20">
                  <c:v>0.12082</c:v>
                </c:pt>
                <c:pt idx="21">
                  <c:v>0.12082</c:v>
                </c:pt>
                <c:pt idx="22">
                  <c:v>0.12082</c:v>
                </c:pt>
                <c:pt idx="23">
                  <c:v>0.12082</c:v>
                </c:pt>
                <c:pt idx="24">
                  <c:v>0.12082</c:v>
                </c:pt>
                <c:pt idx="25">
                  <c:v>0.12082</c:v>
                </c:pt>
                <c:pt idx="26">
                  <c:v>0.12082</c:v>
                </c:pt>
                <c:pt idx="27">
                  <c:v>0.12081</c:v>
                </c:pt>
                <c:pt idx="28">
                  <c:v>0.12082</c:v>
                </c:pt>
                <c:pt idx="29">
                  <c:v>0.12082</c:v>
                </c:pt>
                <c:pt idx="30">
                  <c:v>0.12082</c:v>
                </c:pt>
                <c:pt idx="31">
                  <c:v>0.1208</c:v>
                </c:pt>
                <c:pt idx="32">
                  <c:v>0.12082</c:v>
                </c:pt>
                <c:pt idx="33">
                  <c:v>0.12082</c:v>
                </c:pt>
                <c:pt idx="34">
                  <c:v>0.12081</c:v>
                </c:pt>
                <c:pt idx="35">
                  <c:v>0.12081</c:v>
                </c:pt>
                <c:pt idx="36">
                  <c:v>0.12082</c:v>
                </c:pt>
                <c:pt idx="37">
                  <c:v>0.12081</c:v>
                </c:pt>
                <c:pt idx="38">
                  <c:v>0.12081</c:v>
                </c:pt>
                <c:pt idx="39">
                  <c:v>0.12081</c:v>
                </c:pt>
                <c:pt idx="40">
                  <c:v>0.12082</c:v>
                </c:pt>
                <c:pt idx="41">
                  <c:v>0.12082</c:v>
                </c:pt>
                <c:pt idx="42">
                  <c:v>0.12081</c:v>
                </c:pt>
                <c:pt idx="43">
                  <c:v>0.12082</c:v>
                </c:pt>
                <c:pt idx="44">
                  <c:v>0.12082</c:v>
                </c:pt>
                <c:pt idx="45">
                  <c:v>0.12082</c:v>
                </c:pt>
                <c:pt idx="46">
                  <c:v>0.12082</c:v>
                </c:pt>
                <c:pt idx="47">
                  <c:v>0.12082</c:v>
                </c:pt>
                <c:pt idx="48">
                  <c:v>0.12082</c:v>
                </c:pt>
                <c:pt idx="49">
                  <c:v>0.12081</c:v>
                </c:pt>
                <c:pt idx="50">
                  <c:v>0.12081</c:v>
                </c:pt>
                <c:pt idx="51">
                  <c:v>0.12082</c:v>
                </c:pt>
                <c:pt idx="52">
                  <c:v>0.12082</c:v>
                </c:pt>
                <c:pt idx="53">
                  <c:v>0.12082</c:v>
                </c:pt>
                <c:pt idx="54">
                  <c:v>0.12082</c:v>
                </c:pt>
                <c:pt idx="55">
                  <c:v>0.12082</c:v>
                </c:pt>
                <c:pt idx="56">
                  <c:v>0.12082</c:v>
                </c:pt>
                <c:pt idx="57">
                  <c:v>0.12082</c:v>
                </c:pt>
                <c:pt idx="58">
                  <c:v>0.12082</c:v>
                </c:pt>
                <c:pt idx="59">
                  <c:v>0.12082</c:v>
                </c:pt>
                <c:pt idx="60">
                  <c:v>0.12082</c:v>
                </c:pt>
                <c:pt idx="61">
                  <c:v>0.12082</c:v>
                </c:pt>
                <c:pt idx="62">
                  <c:v>0.12082</c:v>
                </c:pt>
                <c:pt idx="63">
                  <c:v>0.12082</c:v>
                </c:pt>
                <c:pt idx="64">
                  <c:v>0.12082</c:v>
                </c:pt>
                <c:pt idx="65">
                  <c:v>0.12082</c:v>
                </c:pt>
                <c:pt idx="66">
                  <c:v>0.12152</c:v>
                </c:pt>
                <c:pt idx="67">
                  <c:v>0.12343</c:v>
                </c:pt>
                <c:pt idx="68">
                  <c:v>0.12358</c:v>
                </c:pt>
                <c:pt idx="69">
                  <c:v>0.12361999999999999</c:v>
                </c:pt>
                <c:pt idx="70">
                  <c:v>0.1237</c:v>
                </c:pt>
                <c:pt idx="71">
                  <c:v>0.12383</c:v>
                </c:pt>
                <c:pt idx="72">
                  <c:v>0.12397</c:v>
                </c:pt>
                <c:pt idx="73">
                  <c:v>0.12422999999999999</c:v>
                </c:pt>
                <c:pt idx="74">
                  <c:v>0.12446</c:v>
                </c:pt>
                <c:pt idx="75">
                  <c:v>0.12476</c:v>
                </c:pt>
                <c:pt idx="76">
                  <c:v>0.12477000000000001</c:v>
                </c:pt>
                <c:pt idx="77">
                  <c:v>0.1249</c:v>
                </c:pt>
                <c:pt idx="78">
                  <c:v>0.12514</c:v>
                </c:pt>
                <c:pt idx="79">
                  <c:v>0.12542</c:v>
                </c:pt>
                <c:pt idx="80">
                  <c:v>0.12601000000000001</c:v>
                </c:pt>
                <c:pt idx="81">
                  <c:v>0.12653</c:v>
                </c:pt>
                <c:pt idx="82">
                  <c:v>0.12712828642511445</c:v>
                </c:pt>
                <c:pt idx="83">
                  <c:v>0.12781251437890787</c:v>
                </c:pt>
                <c:pt idx="84">
                  <c:v>0.12837646140554254</c:v>
                </c:pt>
                <c:pt idx="85">
                  <c:v>0.12895521772154184</c:v>
                </c:pt>
                <c:pt idx="86">
                  <c:v>0.12921599487270932</c:v>
                </c:pt>
                <c:pt idx="87">
                  <c:v>0.12943794162607708</c:v>
                </c:pt>
                <c:pt idx="88">
                  <c:v>0.13031998769779315</c:v>
                </c:pt>
                <c:pt idx="89">
                  <c:v>0.13100974450479627</c:v>
                </c:pt>
                <c:pt idx="90">
                  <c:v>0.13193377979724416</c:v>
                </c:pt>
                <c:pt idx="91">
                  <c:v>0.13200814754286636</c:v>
                </c:pt>
                <c:pt idx="92">
                  <c:v>0.13290290512460312</c:v>
                </c:pt>
                <c:pt idx="93">
                  <c:v>0.13332213427405432</c:v>
                </c:pt>
                <c:pt idx="94">
                  <c:v>0.13471079612733403</c:v>
                </c:pt>
                <c:pt idx="95">
                  <c:v>0.13564913537241113</c:v>
                </c:pt>
                <c:pt idx="96">
                  <c:v>0.13797271175706868</c:v>
                </c:pt>
                <c:pt idx="97">
                  <c:v>0.13956656208478946</c:v>
                </c:pt>
                <c:pt idx="98">
                  <c:v>0.14133856097557529</c:v>
                </c:pt>
                <c:pt idx="99">
                  <c:v>0.14284163433684344</c:v>
                </c:pt>
                <c:pt idx="100">
                  <c:v>0.14338706046488953</c:v>
                </c:pt>
                <c:pt idx="101">
                  <c:v>0.14496178082648509</c:v>
                </c:pt>
                <c:pt idx="102">
                  <c:v>0.14624950457980324</c:v>
                </c:pt>
                <c:pt idx="103">
                  <c:v>0.14595344085236811</c:v>
                </c:pt>
                <c:pt idx="104">
                  <c:v>0.14639980909464895</c:v>
                </c:pt>
                <c:pt idx="105">
                  <c:v>0.14637966493694696</c:v>
                </c:pt>
                <c:pt idx="106">
                  <c:v>0.14644375973851001</c:v>
                </c:pt>
                <c:pt idx="107">
                  <c:v>0.14614135668867068</c:v>
                </c:pt>
                <c:pt idx="108">
                  <c:v>0.14623988020029013</c:v>
                </c:pt>
                <c:pt idx="109">
                  <c:v>0.1462895127974066</c:v>
                </c:pt>
                <c:pt idx="110">
                  <c:v>0.14623688620722899</c:v>
                </c:pt>
                <c:pt idx="111">
                  <c:v>0.14638787908375475</c:v>
                </c:pt>
                <c:pt idx="112">
                  <c:v>0.14652974467623001</c:v>
                </c:pt>
                <c:pt idx="113">
                  <c:v>0.14634334543548499</c:v>
                </c:pt>
                <c:pt idx="114">
                  <c:v>0.14636946452958799</c:v>
                </c:pt>
                <c:pt idx="115">
                  <c:v>0.14636543266667401</c:v>
                </c:pt>
                <c:pt idx="116">
                  <c:v>0.146436273596209</c:v>
                </c:pt>
                <c:pt idx="117">
                  <c:v>0.146465494682326</c:v>
                </c:pt>
                <c:pt idx="118">
                  <c:v>0.146468845379117</c:v>
                </c:pt>
                <c:pt idx="119">
                  <c:v>0.14645832388909599</c:v>
                </c:pt>
                <c:pt idx="120">
                  <c:v>0.14647022183300601</c:v>
                </c:pt>
                <c:pt idx="121">
                  <c:v>0.146476364573812</c:v>
                </c:pt>
                <c:pt idx="122">
                  <c:v>0.146489257560597</c:v>
                </c:pt>
                <c:pt idx="123">
                  <c:v>0.146495309010927</c:v>
                </c:pt>
                <c:pt idx="124">
                  <c:v>0.14646875397489201</c:v>
                </c:pt>
                <c:pt idx="125">
                  <c:v>0.14670285337049799</c:v>
                </c:pt>
                <c:pt idx="126">
                  <c:v>0.14754350601310101</c:v>
                </c:pt>
                <c:pt idx="127">
                  <c:v>0.14727274309541899</c:v>
                </c:pt>
                <c:pt idx="128">
                  <c:v>0.14832342183879199</c:v>
                </c:pt>
                <c:pt idx="129">
                  <c:v>0.14985374274707899</c:v>
                </c:pt>
                <c:pt idx="130">
                  <c:v>0.15024535065762401</c:v>
                </c:pt>
                <c:pt idx="131">
                  <c:v>0.15029436224376599</c:v>
                </c:pt>
                <c:pt idx="132">
                  <c:v>0.15143750054796501</c:v>
                </c:pt>
                <c:pt idx="133">
                  <c:v>0.15188252971201999</c:v>
                </c:pt>
                <c:pt idx="134">
                  <c:v>0.15229407854136701</c:v>
                </c:pt>
                <c:pt idx="135">
                  <c:v>0.15315851140137501</c:v>
                </c:pt>
                <c:pt idx="136">
                  <c:v>0.15385775235363899</c:v>
                </c:pt>
                <c:pt idx="137">
                  <c:v>0.154372490528145</c:v>
                </c:pt>
                <c:pt idx="138">
                  <c:v>0.154769652457007</c:v>
                </c:pt>
                <c:pt idx="139">
                  <c:v>0.156029946895547</c:v>
                </c:pt>
                <c:pt idx="140">
                  <c:v>0.156671053456163</c:v>
                </c:pt>
                <c:pt idx="141">
                  <c:v>0.1573192794777</c:v>
                </c:pt>
                <c:pt idx="142">
                  <c:v>0.157748611812216</c:v>
                </c:pt>
                <c:pt idx="143">
                  <c:v>0.15801283064184801</c:v>
                </c:pt>
                <c:pt idx="144">
                  <c:v>0.15833306944488401</c:v>
                </c:pt>
                <c:pt idx="145">
                  <c:v>0.158721088953647</c:v>
                </c:pt>
                <c:pt idx="146">
                  <c:v>0.15852542531651101</c:v>
                </c:pt>
                <c:pt idx="147">
                  <c:v>0.15881631398545801</c:v>
                </c:pt>
                <c:pt idx="148">
                  <c:v>0.15859505923525499</c:v>
                </c:pt>
                <c:pt idx="149">
                  <c:v>0.15828319713064201</c:v>
                </c:pt>
                <c:pt idx="150">
                  <c:v>0.15812717189553099</c:v>
                </c:pt>
                <c:pt idx="151">
                  <c:v>0.157719729298085</c:v>
                </c:pt>
                <c:pt idx="152">
                  <c:v>0.15774337311787201</c:v>
                </c:pt>
                <c:pt idx="153">
                  <c:v>0.158369344762673</c:v>
                </c:pt>
                <c:pt idx="154">
                  <c:v>0.15883705859181399</c:v>
                </c:pt>
                <c:pt idx="155">
                  <c:v>0.158981248161779</c:v>
                </c:pt>
                <c:pt idx="156">
                  <c:v>0.159267970875756</c:v>
                </c:pt>
                <c:pt idx="157">
                  <c:v>0.15912924477260401</c:v>
                </c:pt>
                <c:pt idx="158">
                  <c:v>0.159373243748794</c:v>
                </c:pt>
                <c:pt idx="159">
                  <c:v>0.160075128585145</c:v>
                </c:pt>
                <c:pt idx="160">
                  <c:v>0.16134745097918701</c:v>
                </c:pt>
                <c:pt idx="161">
                  <c:v>0.16205406771915401</c:v>
                </c:pt>
                <c:pt idx="162">
                  <c:v>0.16202859804755501</c:v>
                </c:pt>
                <c:pt idx="163">
                  <c:v>0.162054497454271</c:v>
                </c:pt>
                <c:pt idx="164">
                  <c:v>0.1623859915018</c:v>
                </c:pt>
                <c:pt idx="165">
                  <c:v>0.162854723301254</c:v>
                </c:pt>
                <c:pt idx="166">
                  <c:v>0.16292957669180899</c:v>
                </c:pt>
                <c:pt idx="167">
                  <c:v>0.163473484600798</c:v>
                </c:pt>
                <c:pt idx="168">
                  <c:v>0.16382925887092301</c:v>
                </c:pt>
                <c:pt idx="169">
                  <c:v>0.16357866497998899</c:v>
                </c:pt>
                <c:pt idx="170">
                  <c:v>0.16294858028905301</c:v>
                </c:pt>
                <c:pt idx="171">
                  <c:v>0.16246663341516199</c:v>
                </c:pt>
                <c:pt idx="172">
                  <c:v>0.16226171191514799</c:v>
                </c:pt>
                <c:pt idx="173">
                  <c:v>0.16243359559913301</c:v>
                </c:pt>
                <c:pt idx="174">
                  <c:v>0.16214025131738999</c:v>
                </c:pt>
                <c:pt idx="175">
                  <c:v>0.162321475363079</c:v>
                </c:pt>
                <c:pt idx="176">
                  <c:v>0.16254678299598099</c:v>
                </c:pt>
                <c:pt idx="177">
                  <c:v>0.16275932587002001</c:v>
                </c:pt>
                <c:pt idx="178">
                  <c:v>0.16275202829715299</c:v>
                </c:pt>
                <c:pt idx="179">
                  <c:v>0.163286125500161</c:v>
                </c:pt>
                <c:pt idx="180">
                  <c:v>0.16320177838401001</c:v>
                </c:pt>
                <c:pt idx="181" formatCode="0.0000">
                  <c:v>0.16266775111834078</c:v>
                </c:pt>
                <c:pt idx="182" formatCode="0.0000">
                  <c:v>0.16280811435641954</c:v>
                </c:pt>
                <c:pt idx="183" formatCode="0.0000">
                  <c:v>0.16356707067733126</c:v>
                </c:pt>
                <c:pt idx="184" formatCode="0.0000">
                  <c:v>0.16340937316164456</c:v>
                </c:pt>
                <c:pt idx="185" formatCode="0.0000">
                  <c:v>0.163569746139754</c:v>
                </c:pt>
                <c:pt idx="186" formatCode="0.0000">
                  <c:v>0.16347348460079775</c:v>
                </c:pt>
                <c:pt idx="187" formatCode="0.0000">
                  <c:v>0.15651166794484528</c:v>
                </c:pt>
                <c:pt idx="188" formatCode="0.0000">
                  <c:v>0.15720057221008285</c:v>
                </c:pt>
                <c:pt idx="189" formatCode="0.0000">
                  <c:v>0.15749271596188677</c:v>
                </c:pt>
                <c:pt idx="190" formatCode="0.0000">
                  <c:v>0.1563086157308991</c:v>
                </c:pt>
                <c:pt idx="191" formatCode="0.0000">
                  <c:v>0.15404760070861895</c:v>
                </c:pt>
                <c:pt idx="192" formatCode="0.0000">
                  <c:v>0.15206118942262367</c:v>
                </c:pt>
                <c:pt idx="193" formatCode="0.0000">
                  <c:v>0.1527277170260859</c:v>
                </c:pt>
                <c:pt idx="194" formatCode="0.0000">
                  <c:v>0.1546240316670017</c:v>
                </c:pt>
                <c:pt idx="195" formatCode="0.0000">
                  <c:v>0.15421151651605342</c:v>
                </c:pt>
                <c:pt idx="196" formatCode="0.0000">
                  <c:v>0.1518672073139247</c:v>
                </c:pt>
                <c:pt idx="197" formatCode="0.0000">
                  <c:v>0.15050041387613816</c:v>
                </c:pt>
                <c:pt idx="198" formatCode="0.0000">
                  <c:v>0.15030361329886371</c:v>
                </c:pt>
                <c:pt idx="199" formatCode="0.0000">
                  <c:v>0.14972749595735763</c:v>
                </c:pt>
                <c:pt idx="200" formatCode="0.0000">
                  <c:v>0.14991604701367234</c:v>
                </c:pt>
                <c:pt idx="201" formatCode="0.0000">
                  <c:v>0.14771266931564719</c:v>
                </c:pt>
                <c:pt idx="202" formatCode="0.0000">
                  <c:v>0.14522640797002528</c:v>
                </c:pt>
                <c:pt idx="203" formatCode="0.0000">
                  <c:v>0.14388903277792167</c:v>
                </c:pt>
                <c:pt idx="204" formatCode="0.0000">
                  <c:v>0.14534249960030812</c:v>
                </c:pt>
                <c:pt idx="205" formatCode="0.0000">
                  <c:v>0.14557735980900249</c:v>
                </c:pt>
                <c:pt idx="206" formatCode="0.0000">
                  <c:v>0.14511681903932666</c:v>
                </c:pt>
                <c:pt idx="207" formatCode="0.0000">
                  <c:v>0.14497586151905706</c:v>
                </c:pt>
                <c:pt idx="208" formatCode="0.0000">
                  <c:v>0.14643646853812473</c:v>
                </c:pt>
                <c:pt idx="209" formatCode="0.0000">
                  <c:v>0.14744913005013272</c:v>
                </c:pt>
                <c:pt idx="210" formatCode="0.0000">
                  <c:v>0.14866572511707427</c:v>
                </c:pt>
                <c:pt idx="211" formatCode="0.0000">
                  <c:v>0.15161393028791487</c:v>
                </c:pt>
                <c:pt idx="212" formatCode="0.0000">
                  <c:v>0.15041891668296203</c:v>
                </c:pt>
                <c:pt idx="213" formatCode="0.0000">
                  <c:v>0.15086369465188204</c:v>
                </c:pt>
                <c:pt idx="214" formatCode="0.0000">
                  <c:v>0.15134775172914805</c:v>
                </c:pt>
                <c:pt idx="215" formatCode="0.0000">
                  <c:v>0.1535720867375146</c:v>
                </c:pt>
                <c:pt idx="216" formatCode="0.0000">
                  <c:v>0.15883100381194409</c:v>
                </c:pt>
                <c:pt idx="217" formatCode="0.0000">
                  <c:v>0.15794045644791913</c:v>
                </c:pt>
                <c:pt idx="218" formatCode="0.0000">
                  <c:v>0.15935239187940209</c:v>
                </c:pt>
                <c:pt idx="219" formatCode="0.0000">
                  <c:v>0.15771129370574227</c:v>
                </c:pt>
                <c:pt idx="220" formatCode="0.0000">
                  <c:v>0.15620118712902217</c:v>
                </c:pt>
                <c:pt idx="221" formatCode="0.0000">
                  <c:v>0.15094795314575535</c:v>
                </c:pt>
                <c:pt idx="222" formatCode="0.0000">
                  <c:v>0.1463935938163346</c:v>
                </c:pt>
                <c:pt idx="223" formatCode="0.0000">
                  <c:v>0.14638287905846531</c:v>
                </c:pt>
              </c:numCache>
            </c:numRef>
          </c:val>
          <c:smooth val="0"/>
          <c:extLst>
            <c:ext xmlns:c16="http://schemas.microsoft.com/office/drawing/2014/chart" uri="{C3380CC4-5D6E-409C-BE32-E72D297353CC}">
              <c16:uniqueId val="{00000000-35A4-434D-BB14-325D18F8F9E8}"/>
            </c:ext>
          </c:extLst>
        </c:ser>
        <c:dLbls>
          <c:showLegendKey val="0"/>
          <c:showVal val="0"/>
          <c:showCatName val="0"/>
          <c:showSerName val="0"/>
          <c:showPercent val="0"/>
          <c:showBubbleSize val="0"/>
        </c:dLbls>
        <c:smooth val="0"/>
        <c:axId val="823488448"/>
        <c:axId val="823490496"/>
      </c:lineChart>
      <c:catAx>
        <c:axId val="823488448"/>
        <c:scaling>
          <c:orientation val="minMax"/>
        </c:scaling>
        <c:delete val="0"/>
        <c:axPos val="b"/>
        <c:numFmt formatCode="General" sourceLinked="0"/>
        <c:majorTickMark val="out"/>
        <c:minorTickMark val="none"/>
        <c:tickLblPos val="nextTo"/>
        <c:crossAx val="823490496"/>
        <c:crosses val="autoZero"/>
        <c:auto val="1"/>
        <c:lblAlgn val="ctr"/>
        <c:lblOffset val="100"/>
        <c:noMultiLvlLbl val="0"/>
      </c:catAx>
      <c:valAx>
        <c:axId val="823490496"/>
        <c:scaling>
          <c:orientation val="minMax"/>
        </c:scaling>
        <c:delete val="0"/>
        <c:axPos val="l"/>
        <c:majorGridlines/>
        <c:numFmt formatCode="0.000" sourceLinked="1"/>
        <c:majorTickMark val="out"/>
        <c:minorTickMark val="none"/>
        <c:tickLblPos val="nextTo"/>
        <c:crossAx val="8234884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en-US" sz="3600">
                <a:solidFill>
                  <a:schemeClr val="tx1"/>
                </a:solidFill>
              </a:rPr>
              <a:t>China's</a:t>
            </a:r>
            <a:r>
              <a:rPr lang="en-US" sz="3600" baseline="0">
                <a:solidFill>
                  <a:schemeClr val="tx1"/>
                </a:solidFill>
              </a:rPr>
              <a:t> Reserves, </a:t>
            </a:r>
          </a:p>
          <a:p>
            <a:pPr>
              <a:defRPr sz="3600">
                <a:solidFill>
                  <a:schemeClr val="tx1"/>
                </a:solidFill>
              </a:defRPr>
            </a:pPr>
            <a:r>
              <a:rPr lang="en-US" sz="3600" baseline="0">
                <a:solidFill>
                  <a:schemeClr val="tx1"/>
                </a:solidFill>
              </a:rPr>
              <a:t>$ trillions, 2000-2018 </a:t>
            </a:r>
            <a:endParaRPr lang="en-US" sz="3600">
              <a:solidFill>
                <a:schemeClr val="tx1"/>
              </a:solidFill>
            </a:endParaRP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tx1"/>
              </a:solidFill>
              <a:round/>
            </a:ln>
            <a:effectLst/>
          </c:spPr>
          <c:marker>
            <c:symbol val="none"/>
          </c:marker>
          <c:cat>
            <c:strRef>
              <c:f>'Reserves quarterly'!$E$7:$BZ$7</c:f>
              <c:strCache>
                <c:ptCount val="74"/>
                <c:pt idx="0">
                  <c:v>2000Q1</c:v>
                </c:pt>
                <c:pt idx="1">
                  <c:v>2000Q2</c:v>
                </c:pt>
                <c:pt idx="2">
                  <c:v>2000Q3</c:v>
                </c:pt>
                <c:pt idx="3">
                  <c:v>2000Q4</c:v>
                </c:pt>
                <c:pt idx="4">
                  <c:v>2001Q1</c:v>
                </c:pt>
                <c:pt idx="5">
                  <c:v>2001Q2</c:v>
                </c:pt>
                <c:pt idx="6">
                  <c:v>2001Q3</c:v>
                </c:pt>
                <c:pt idx="7">
                  <c:v>2001Q4</c:v>
                </c:pt>
                <c:pt idx="8">
                  <c:v>2002Q1</c:v>
                </c:pt>
                <c:pt idx="9">
                  <c:v>2002Q2</c:v>
                </c:pt>
                <c:pt idx="10">
                  <c:v>2002Q3</c:v>
                </c:pt>
                <c:pt idx="11">
                  <c:v>2002Q4</c:v>
                </c:pt>
                <c:pt idx="12">
                  <c:v>2003Q1</c:v>
                </c:pt>
                <c:pt idx="13">
                  <c:v>2003Q2</c:v>
                </c:pt>
                <c:pt idx="14">
                  <c:v>2003Q3</c:v>
                </c:pt>
                <c:pt idx="15">
                  <c:v>2003Q4</c:v>
                </c:pt>
                <c:pt idx="16">
                  <c:v>2004Q1</c:v>
                </c:pt>
                <c:pt idx="17">
                  <c:v>2004Q2</c:v>
                </c:pt>
                <c:pt idx="18">
                  <c:v>2004Q3</c:v>
                </c:pt>
                <c:pt idx="19">
                  <c:v>2004Q4</c:v>
                </c:pt>
                <c:pt idx="20">
                  <c:v>2005Q1</c:v>
                </c:pt>
                <c:pt idx="21">
                  <c:v>2005Q2</c:v>
                </c:pt>
                <c:pt idx="22">
                  <c:v>2005Q3</c:v>
                </c:pt>
                <c:pt idx="23">
                  <c:v>2005Q4</c:v>
                </c:pt>
                <c:pt idx="24">
                  <c:v>2006Q1</c:v>
                </c:pt>
                <c:pt idx="25">
                  <c:v>2006Q2</c:v>
                </c:pt>
                <c:pt idx="26">
                  <c:v>2006Q3</c:v>
                </c:pt>
                <c:pt idx="27">
                  <c:v>2006Q4</c:v>
                </c:pt>
                <c:pt idx="28">
                  <c:v>2007Q1</c:v>
                </c:pt>
                <c:pt idx="29">
                  <c:v>2007Q2</c:v>
                </c:pt>
                <c:pt idx="30">
                  <c:v>2007Q3</c:v>
                </c:pt>
                <c:pt idx="31">
                  <c:v>2007Q4</c:v>
                </c:pt>
                <c:pt idx="32">
                  <c:v>2008Q1</c:v>
                </c:pt>
                <c:pt idx="33">
                  <c:v>2008Q2</c:v>
                </c:pt>
                <c:pt idx="34">
                  <c:v>2008Q3</c:v>
                </c:pt>
                <c:pt idx="35">
                  <c:v>2008Q4</c:v>
                </c:pt>
                <c:pt idx="36">
                  <c:v>2009Q1</c:v>
                </c:pt>
                <c:pt idx="37">
                  <c:v>2009Q2</c:v>
                </c:pt>
                <c:pt idx="38">
                  <c:v>2009Q3</c:v>
                </c:pt>
                <c:pt idx="39">
                  <c:v>2009Q4</c:v>
                </c:pt>
                <c:pt idx="40">
                  <c:v>2010Q1</c:v>
                </c:pt>
                <c:pt idx="41">
                  <c:v>2010Q2</c:v>
                </c:pt>
                <c:pt idx="42">
                  <c:v>2010Q3</c:v>
                </c:pt>
                <c:pt idx="43">
                  <c:v>2010Q4</c:v>
                </c:pt>
                <c:pt idx="44">
                  <c:v>2011Q1</c:v>
                </c:pt>
                <c:pt idx="45">
                  <c:v>2011Q2</c:v>
                </c:pt>
                <c:pt idx="46">
                  <c:v>2011Q3</c:v>
                </c:pt>
                <c:pt idx="47">
                  <c:v>2011Q4</c:v>
                </c:pt>
                <c:pt idx="48">
                  <c:v>2012Q1</c:v>
                </c:pt>
                <c:pt idx="49">
                  <c:v>2012Q2</c:v>
                </c:pt>
                <c:pt idx="50">
                  <c:v>2012Q3</c:v>
                </c:pt>
                <c:pt idx="51">
                  <c:v>2012Q4</c:v>
                </c:pt>
                <c:pt idx="52">
                  <c:v>2013Q1</c:v>
                </c:pt>
                <c:pt idx="53">
                  <c:v>2013Q2</c:v>
                </c:pt>
                <c:pt idx="54">
                  <c:v>2013Q3</c:v>
                </c:pt>
                <c:pt idx="55">
                  <c:v>2013Q4</c:v>
                </c:pt>
                <c:pt idx="56">
                  <c:v>2014Q1</c:v>
                </c:pt>
                <c:pt idx="57">
                  <c:v>2014Q2</c:v>
                </c:pt>
                <c:pt idx="58">
                  <c:v>2014Q3</c:v>
                </c:pt>
                <c:pt idx="59">
                  <c:v>2014Q4</c:v>
                </c:pt>
                <c:pt idx="60">
                  <c:v>2015Q1</c:v>
                </c:pt>
                <c:pt idx="61">
                  <c:v>2015Q2</c:v>
                </c:pt>
                <c:pt idx="62">
                  <c:v>2015Q3</c:v>
                </c:pt>
                <c:pt idx="63">
                  <c:v>2015Q4</c:v>
                </c:pt>
                <c:pt idx="64">
                  <c:v>2016Q1</c:v>
                </c:pt>
                <c:pt idx="65">
                  <c:v>2016Q2</c:v>
                </c:pt>
                <c:pt idx="66">
                  <c:v>2016Q3</c:v>
                </c:pt>
                <c:pt idx="67">
                  <c:v>2016Q4</c:v>
                </c:pt>
                <c:pt idx="68">
                  <c:v>2017Q1</c:v>
                </c:pt>
                <c:pt idx="69">
                  <c:v>2017Q2</c:v>
                </c:pt>
                <c:pt idx="70">
                  <c:v>2017Q3</c:v>
                </c:pt>
                <c:pt idx="71">
                  <c:v>2017Q4</c:v>
                </c:pt>
                <c:pt idx="72">
                  <c:v>2018Q1</c:v>
                </c:pt>
                <c:pt idx="73">
                  <c:v>2018Q2</c:v>
                </c:pt>
              </c:strCache>
            </c:strRef>
          </c:cat>
          <c:val>
            <c:numRef>
              <c:f>'Reserves quarterly'!$E$8:$BZ$8</c:f>
              <c:numCache>
                <c:formatCode>0.00</c:formatCode>
                <c:ptCount val="74"/>
                <c:pt idx="0">
                  <c:v>0.15976868907213401</c:v>
                </c:pt>
                <c:pt idx="1">
                  <c:v>0.16128503090686899</c:v>
                </c:pt>
                <c:pt idx="2">
                  <c:v>0.162584737028065</c:v>
                </c:pt>
                <c:pt idx="3">
                  <c:v>0.16827758772931001</c:v>
                </c:pt>
                <c:pt idx="4">
                  <c:v>0.178890604889892</c:v>
                </c:pt>
                <c:pt idx="5">
                  <c:v>0.18386143108201</c:v>
                </c:pt>
                <c:pt idx="6">
                  <c:v>0.19928446308612</c:v>
                </c:pt>
                <c:pt idx="7">
                  <c:v>0.215605128197421</c:v>
                </c:pt>
                <c:pt idx="8">
                  <c:v>0.23086977388045002</c:v>
                </c:pt>
                <c:pt idx="9">
                  <c:v>0.246749018678599</c:v>
                </c:pt>
                <c:pt idx="10">
                  <c:v>0.26296374033377401</c:v>
                </c:pt>
                <c:pt idx="11">
                  <c:v>0.29112781713505903</c:v>
                </c:pt>
                <c:pt idx="12">
                  <c:v>0.32087113679144297</c:v>
                </c:pt>
                <c:pt idx="13">
                  <c:v>0.35136407686321897</c:v>
                </c:pt>
                <c:pt idx="14">
                  <c:v>0.38888093720673905</c:v>
                </c:pt>
                <c:pt idx="15">
                  <c:v>0.40815065834877401</c:v>
                </c:pt>
                <c:pt idx="16">
                  <c:v>0.44442721163533699</c:v>
                </c:pt>
                <c:pt idx="17">
                  <c:v>0.47511382080530701</c:v>
                </c:pt>
                <c:pt idx="18">
                  <c:v>0.51900109530724103</c:v>
                </c:pt>
                <c:pt idx="19">
                  <c:v>0.61449953245750411</c:v>
                </c:pt>
                <c:pt idx="20">
                  <c:v>0.663190365860436</c:v>
                </c:pt>
                <c:pt idx="21">
                  <c:v>0.71495014525289691</c:v>
                </c:pt>
                <c:pt idx="22">
                  <c:v>0.77226545132698499</c:v>
                </c:pt>
                <c:pt idx="23">
                  <c:v>0.82151385774845309</c:v>
                </c:pt>
                <c:pt idx="24">
                  <c:v>0.87763668257711214</c:v>
                </c:pt>
                <c:pt idx="25">
                  <c:v>0.9436101302136769</c:v>
                </c:pt>
                <c:pt idx="26">
                  <c:v>0.99045103539982604</c:v>
                </c:pt>
                <c:pt idx="27">
                  <c:v>1.0684930271844699</c:v>
                </c:pt>
                <c:pt idx="28">
                  <c:v>1.20403501806011</c:v>
                </c:pt>
                <c:pt idx="29">
                  <c:v>1.33459064419109</c:v>
                </c:pt>
                <c:pt idx="30">
                  <c:v>1.4356127576776299</c:v>
                </c:pt>
                <c:pt idx="31">
                  <c:v>1.5302816254071798</c:v>
                </c:pt>
                <c:pt idx="32">
                  <c:v>1.68428018605483</c:v>
                </c:pt>
                <c:pt idx="33">
                  <c:v>1.8110633833507399</c:v>
                </c:pt>
                <c:pt idx="34">
                  <c:v>1.90772945700376</c:v>
                </c:pt>
                <c:pt idx="35">
                  <c:v>1.9492599544550899</c:v>
                </c:pt>
                <c:pt idx="36">
                  <c:v>1.95682961226078</c:v>
                </c:pt>
                <c:pt idx="37">
                  <c:v>2.1352011200985803</c:v>
                </c:pt>
                <c:pt idx="38">
                  <c:v>2.28846925374524</c:v>
                </c:pt>
                <c:pt idx="39">
                  <c:v>2.4160436814073201</c:v>
                </c:pt>
                <c:pt idx="40">
                  <c:v>2.4635473235744905</c:v>
                </c:pt>
                <c:pt idx="41">
                  <c:v>2.4712112826036901</c:v>
                </c:pt>
                <c:pt idx="42">
                  <c:v>2.6668680625853303</c:v>
                </c:pt>
                <c:pt idx="43">
                  <c:v>2.8660792585939596</c:v>
                </c:pt>
                <c:pt idx="44">
                  <c:v>3.06717075531198</c:v>
                </c:pt>
                <c:pt idx="45">
                  <c:v>3.2197604660664902</c:v>
                </c:pt>
                <c:pt idx="46">
                  <c:v>3.2229868053668098</c:v>
                </c:pt>
                <c:pt idx="47">
                  <c:v>3.2027885324322902</c:v>
                </c:pt>
                <c:pt idx="48">
                  <c:v>3.3266015175025099</c:v>
                </c:pt>
                <c:pt idx="49">
                  <c:v>3.2606840434170299</c:v>
                </c:pt>
                <c:pt idx="50">
                  <c:v>3.3053070477537996</c:v>
                </c:pt>
                <c:pt idx="51">
                  <c:v>3.3311200151769098</c:v>
                </c:pt>
                <c:pt idx="52">
                  <c:v>3.4615988577851202</c:v>
                </c:pt>
                <c:pt idx="53">
                  <c:v>3.5152150107756901</c:v>
                </c:pt>
                <c:pt idx="54">
                  <c:v>3.6810343241430798</c:v>
                </c:pt>
                <c:pt idx="55">
                  <c:v>3.83954777009862</c:v>
                </c:pt>
                <c:pt idx="56">
                  <c:v>3.9660505680890497</c:v>
                </c:pt>
                <c:pt idx="57">
                  <c:v>4.0108335931227597</c:v>
                </c:pt>
                <c:pt idx="58">
                  <c:v>3.9049502394550601</c:v>
                </c:pt>
                <c:pt idx="59">
                  <c:v>3.8591680184412205</c:v>
                </c:pt>
                <c:pt idx="60">
                  <c:v>3.7447289891496802</c:v>
                </c:pt>
                <c:pt idx="61">
                  <c:v>3.7089505828535296</c:v>
                </c:pt>
                <c:pt idx="62">
                  <c:v>3.5292764258000098</c:v>
                </c:pt>
                <c:pt idx="63">
                  <c:v>3.3451937577022499</c:v>
                </c:pt>
                <c:pt idx="64">
                  <c:v>3.2337868078070398</c:v>
                </c:pt>
                <c:pt idx="65">
                  <c:v>3.2260171545650098</c:v>
                </c:pt>
                <c:pt idx="66">
                  <c:v>3.1863995370520599</c:v>
                </c:pt>
                <c:pt idx="67">
                  <c:v>3.0297752801715898</c:v>
                </c:pt>
                <c:pt idx="68">
                  <c:v>3.0284751946350097</c:v>
                </c:pt>
                <c:pt idx="69">
                  <c:v>3.0762950763885701</c:v>
                </c:pt>
                <c:pt idx="70">
                  <c:v>3.1278082178552999</c:v>
                </c:pt>
                <c:pt idx="71">
                  <c:v>3.1588769472130402</c:v>
                </c:pt>
                <c:pt idx="72">
                  <c:v>3.1617835507209699</c:v>
                </c:pt>
                <c:pt idx="73">
                  <c:v>3.1315169895407302</c:v>
                </c:pt>
              </c:numCache>
            </c:numRef>
          </c:val>
          <c:smooth val="0"/>
          <c:extLst>
            <c:ext xmlns:c16="http://schemas.microsoft.com/office/drawing/2014/chart" uri="{C3380CC4-5D6E-409C-BE32-E72D297353CC}">
              <c16:uniqueId val="{00000000-3315-B64D-B5F4-A370D88694E1}"/>
            </c:ext>
          </c:extLst>
        </c:ser>
        <c:dLbls>
          <c:showLegendKey val="0"/>
          <c:showVal val="0"/>
          <c:showCatName val="0"/>
          <c:showSerName val="0"/>
          <c:showPercent val="0"/>
          <c:showBubbleSize val="0"/>
        </c:dLbls>
        <c:smooth val="0"/>
        <c:axId val="823518672"/>
        <c:axId val="823521536"/>
      </c:lineChart>
      <c:catAx>
        <c:axId val="82351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23521536"/>
        <c:crosses val="autoZero"/>
        <c:auto val="1"/>
        <c:lblAlgn val="ctr"/>
        <c:lblOffset val="100"/>
        <c:noMultiLvlLbl val="0"/>
      </c:catAx>
      <c:valAx>
        <c:axId val="8235215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23518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spPr>
            <a:ln>
              <a:solidFill>
                <a:schemeClr val="tx1"/>
              </a:solidFill>
            </a:ln>
          </c:spPr>
          <c:marker>
            <c:symbol val="none"/>
          </c:marker>
          <c:cat>
            <c:strRef>
              <c:f>'IFS Online'!$J$5:$HY$5</c:f>
              <c:strCache>
                <c:ptCount val="224"/>
                <c:pt idx="0">
                  <c:v>2000 Jan</c:v>
                </c:pt>
                <c:pt idx="1">
                  <c:v>2000 Feb</c:v>
                </c:pt>
                <c:pt idx="2">
                  <c:v>2000 Mar</c:v>
                </c:pt>
                <c:pt idx="3">
                  <c:v>2000 Apr</c:v>
                </c:pt>
                <c:pt idx="4">
                  <c:v>2000 May</c:v>
                </c:pt>
                <c:pt idx="5">
                  <c:v>2000 Jun</c:v>
                </c:pt>
                <c:pt idx="6">
                  <c:v>2000 Jul</c:v>
                </c:pt>
                <c:pt idx="7">
                  <c:v>2000 Aug</c:v>
                </c:pt>
                <c:pt idx="8">
                  <c:v>2000 Sep</c:v>
                </c:pt>
                <c:pt idx="9">
                  <c:v>2000 Oct</c:v>
                </c:pt>
                <c:pt idx="10">
                  <c:v>2000 Nov</c:v>
                </c:pt>
                <c:pt idx="11">
                  <c:v>2000 Dec</c:v>
                </c:pt>
                <c:pt idx="12">
                  <c:v>2001 Jan</c:v>
                </c:pt>
                <c:pt idx="13">
                  <c:v>2001 Feb</c:v>
                </c:pt>
                <c:pt idx="14">
                  <c:v>2001 Mar</c:v>
                </c:pt>
                <c:pt idx="15">
                  <c:v>2001 Apr</c:v>
                </c:pt>
                <c:pt idx="16">
                  <c:v>2001 May</c:v>
                </c:pt>
                <c:pt idx="17">
                  <c:v>2001 Jun</c:v>
                </c:pt>
                <c:pt idx="18">
                  <c:v>2001 Jul</c:v>
                </c:pt>
                <c:pt idx="19">
                  <c:v>2001 Aug</c:v>
                </c:pt>
                <c:pt idx="20">
                  <c:v>2001 Sep</c:v>
                </c:pt>
                <c:pt idx="21">
                  <c:v>2001 Oct</c:v>
                </c:pt>
                <c:pt idx="22">
                  <c:v>2001 Nov</c:v>
                </c:pt>
                <c:pt idx="23">
                  <c:v>2001 Dec</c:v>
                </c:pt>
                <c:pt idx="24">
                  <c:v>2002 Jan</c:v>
                </c:pt>
                <c:pt idx="25">
                  <c:v>2002 Feb</c:v>
                </c:pt>
                <c:pt idx="26">
                  <c:v>2002 Mar</c:v>
                </c:pt>
                <c:pt idx="27">
                  <c:v>2002 Apr</c:v>
                </c:pt>
                <c:pt idx="28">
                  <c:v>2002 May</c:v>
                </c:pt>
                <c:pt idx="29">
                  <c:v>2002 Jun</c:v>
                </c:pt>
                <c:pt idx="30">
                  <c:v>2002 Jul</c:v>
                </c:pt>
                <c:pt idx="31">
                  <c:v>2002 Aug</c:v>
                </c:pt>
                <c:pt idx="32">
                  <c:v>2002 Sep</c:v>
                </c:pt>
                <c:pt idx="33">
                  <c:v>2002 Oct</c:v>
                </c:pt>
                <c:pt idx="34">
                  <c:v>2002 Nov</c:v>
                </c:pt>
                <c:pt idx="35">
                  <c:v>2002 Dec</c:v>
                </c:pt>
                <c:pt idx="36">
                  <c:v>2003 Jan</c:v>
                </c:pt>
                <c:pt idx="37">
                  <c:v>2003 Feb</c:v>
                </c:pt>
                <c:pt idx="38">
                  <c:v>2003 Mar</c:v>
                </c:pt>
                <c:pt idx="39">
                  <c:v>2003 Apr</c:v>
                </c:pt>
                <c:pt idx="40">
                  <c:v>2003 May</c:v>
                </c:pt>
                <c:pt idx="41">
                  <c:v>2003 Jun</c:v>
                </c:pt>
                <c:pt idx="42">
                  <c:v>2003 Jul</c:v>
                </c:pt>
                <c:pt idx="43">
                  <c:v>2003 Aug</c:v>
                </c:pt>
                <c:pt idx="44">
                  <c:v>2003 Sep</c:v>
                </c:pt>
                <c:pt idx="45">
                  <c:v>2003 Oct</c:v>
                </c:pt>
                <c:pt idx="46">
                  <c:v>2003 Nov</c:v>
                </c:pt>
                <c:pt idx="47">
                  <c:v>2003 Dec</c:v>
                </c:pt>
                <c:pt idx="48">
                  <c:v>2004 Jan</c:v>
                </c:pt>
                <c:pt idx="49">
                  <c:v>2004 Feb</c:v>
                </c:pt>
                <c:pt idx="50">
                  <c:v>2004 Mar</c:v>
                </c:pt>
                <c:pt idx="51">
                  <c:v>2004 Apr</c:v>
                </c:pt>
                <c:pt idx="52">
                  <c:v>2004 May</c:v>
                </c:pt>
                <c:pt idx="53">
                  <c:v>2004 Jun</c:v>
                </c:pt>
                <c:pt idx="54">
                  <c:v>2004 Jul</c:v>
                </c:pt>
                <c:pt idx="55">
                  <c:v>2004 Aug</c:v>
                </c:pt>
                <c:pt idx="56">
                  <c:v>2004 Sep</c:v>
                </c:pt>
                <c:pt idx="57">
                  <c:v>2004 Oct</c:v>
                </c:pt>
                <c:pt idx="58">
                  <c:v>2004 Nov</c:v>
                </c:pt>
                <c:pt idx="59">
                  <c:v>2004 Dec</c:v>
                </c:pt>
                <c:pt idx="60">
                  <c:v>2005 Jan</c:v>
                </c:pt>
                <c:pt idx="61">
                  <c:v>2005 Feb</c:v>
                </c:pt>
                <c:pt idx="62">
                  <c:v>2005 Mar</c:v>
                </c:pt>
                <c:pt idx="63">
                  <c:v>2005 Apr</c:v>
                </c:pt>
                <c:pt idx="64">
                  <c:v>2005 May</c:v>
                </c:pt>
                <c:pt idx="65">
                  <c:v>2005 Jun</c:v>
                </c:pt>
                <c:pt idx="66">
                  <c:v>2005 Jul</c:v>
                </c:pt>
                <c:pt idx="67">
                  <c:v>2005 Aug</c:v>
                </c:pt>
                <c:pt idx="68">
                  <c:v>2005 Sep</c:v>
                </c:pt>
                <c:pt idx="69">
                  <c:v>2005 Oct</c:v>
                </c:pt>
                <c:pt idx="70">
                  <c:v>2005 Nov</c:v>
                </c:pt>
                <c:pt idx="71">
                  <c:v>2005 Dec</c:v>
                </c:pt>
                <c:pt idx="72">
                  <c:v>2006 Jan</c:v>
                </c:pt>
                <c:pt idx="73">
                  <c:v>2006 Feb</c:v>
                </c:pt>
                <c:pt idx="74">
                  <c:v>2006 Mar</c:v>
                </c:pt>
                <c:pt idx="75">
                  <c:v>2006 Apr</c:v>
                </c:pt>
                <c:pt idx="76">
                  <c:v>2006 May</c:v>
                </c:pt>
                <c:pt idx="77">
                  <c:v>2006 Jun</c:v>
                </c:pt>
                <c:pt idx="78">
                  <c:v>2006 Jul</c:v>
                </c:pt>
                <c:pt idx="79">
                  <c:v>2006 Aug</c:v>
                </c:pt>
                <c:pt idx="80">
                  <c:v>2006 Sep</c:v>
                </c:pt>
                <c:pt idx="81">
                  <c:v>2006 Oct</c:v>
                </c:pt>
                <c:pt idx="82">
                  <c:v>2006 Nov</c:v>
                </c:pt>
                <c:pt idx="83">
                  <c:v>2006 Dec</c:v>
                </c:pt>
                <c:pt idx="84">
                  <c:v>2007 Jan</c:v>
                </c:pt>
                <c:pt idx="85">
                  <c:v>2007 Feb</c:v>
                </c:pt>
                <c:pt idx="86">
                  <c:v>2007 Mar</c:v>
                </c:pt>
                <c:pt idx="87">
                  <c:v>2007 Apr</c:v>
                </c:pt>
                <c:pt idx="88">
                  <c:v>2007 May</c:v>
                </c:pt>
                <c:pt idx="89">
                  <c:v>2007 Jun</c:v>
                </c:pt>
                <c:pt idx="90">
                  <c:v>2007 Jul</c:v>
                </c:pt>
                <c:pt idx="91">
                  <c:v>2007 Aug</c:v>
                </c:pt>
                <c:pt idx="92">
                  <c:v>2007 Sep</c:v>
                </c:pt>
                <c:pt idx="93">
                  <c:v>2007 Oct</c:v>
                </c:pt>
                <c:pt idx="94">
                  <c:v>2007 Nov</c:v>
                </c:pt>
                <c:pt idx="95">
                  <c:v>2007 Dec</c:v>
                </c:pt>
                <c:pt idx="96">
                  <c:v>2008 Jan</c:v>
                </c:pt>
                <c:pt idx="97">
                  <c:v>2008 Feb</c:v>
                </c:pt>
                <c:pt idx="98">
                  <c:v>2008 Mar</c:v>
                </c:pt>
                <c:pt idx="99">
                  <c:v>2008 Apr</c:v>
                </c:pt>
                <c:pt idx="100">
                  <c:v>2008 May</c:v>
                </c:pt>
                <c:pt idx="101">
                  <c:v>2008 Jun</c:v>
                </c:pt>
                <c:pt idx="102">
                  <c:v>2008 Jul</c:v>
                </c:pt>
                <c:pt idx="103">
                  <c:v>2008 Aug</c:v>
                </c:pt>
                <c:pt idx="104">
                  <c:v>2008 Sep</c:v>
                </c:pt>
                <c:pt idx="105">
                  <c:v>2008 Oct</c:v>
                </c:pt>
                <c:pt idx="106">
                  <c:v>2008 Nov</c:v>
                </c:pt>
                <c:pt idx="107">
                  <c:v>2008 Dec</c:v>
                </c:pt>
                <c:pt idx="108">
                  <c:v>2009 Jan</c:v>
                </c:pt>
                <c:pt idx="109">
                  <c:v>2009 Feb</c:v>
                </c:pt>
                <c:pt idx="110">
                  <c:v>2009 Mar</c:v>
                </c:pt>
                <c:pt idx="111">
                  <c:v>2009 Apr</c:v>
                </c:pt>
                <c:pt idx="112">
                  <c:v>2009 May</c:v>
                </c:pt>
                <c:pt idx="113">
                  <c:v>2009 Jun</c:v>
                </c:pt>
                <c:pt idx="114">
                  <c:v>2009 Jul</c:v>
                </c:pt>
                <c:pt idx="115">
                  <c:v>2009 Aug</c:v>
                </c:pt>
                <c:pt idx="116">
                  <c:v>2009 Sep</c:v>
                </c:pt>
                <c:pt idx="117">
                  <c:v>2009 Oct</c:v>
                </c:pt>
                <c:pt idx="118">
                  <c:v>2009 Nov</c:v>
                </c:pt>
                <c:pt idx="119">
                  <c:v>2009 Dec</c:v>
                </c:pt>
                <c:pt idx="120">
                  <c:v>2010 Jan</c:v>
                </c:pt>
                <c:pt idx="121">
                  <c:v>2010 Feb</c:v>
                </c:pt>
                <c:pt idx="122">
                  <c:v>2010 Mar</c:v>
                </c:pt>
                <c:pt idx="123">
                  <c:v>2010 Apr</c:v>
                </c:pt>
                <c:pt idx="124">
                  <c:v>2010 May</c:v>
                </c:pt>
                <c:pt idx="125">
                  <c:v>2010 Jun</c:v>
                </c:pt>
                <c:pt idx="126">
                  <c:v>2010 Jul</c:v>
                </c:pt>
                <c:pt idx="127">
                  <c:v>2010 Aug</c:v>
                </c:pt>
                <c:pt idx="128">
                  <c:v>2010 Sep</c:v>
                </c:pt>
                <c:pt idx="129">
                  <c:v>2010 Oct</c:v>
                </c:pt>
                <c:pt idx="130">
                  <c:v>2010 Nov</c:v>
                </c:pt>
                <c:pt idx="131">
                  <c:v>2010 Dec</c:v>
                </c:pt>
                <c:pt idx="132">
                  <c:v>2011 Jan</c:v>
                </c:pt>
                <c:pt idx="133">
                  <c:v>2011 Feb</c:v>
                </c:pt>
                <c:pt idx="134">
                  <c:v>2011 Mar</c:v>
                </c:pt>
                <c:pt idx="135">
                  <c:v>2011 Apr</c:v>
                </c:pt>
                <c:pt idx="136">
                  <c:v>2011 May</c:v>
                </c:pt>
                <c:pt idx="137">
                  <c:v>2011 Jun</c:v>
                </c:pt>
                <c:pt idx="138">
                  <c:v>2011 Jul</c:v>
                </c:pt>
                <c:pt idx="139">
                  <c:v>2011 Aug</c:v>
                </c:pt>
                <c:pt idx="140">
                  <c:v>2011 Sep</c:v>
                </c:pt>
                <c:pt idx="141">
                  <c:v>2011 Oct</c:v>
                </c:pt>
                <c:pt idx="142">
                  <c:v>2011 Nov</c:v>
                </c:pt>
                <c:pt idx="143">
                  <c:v>2011 Dec</c:v>
                </c:pt>
                <c:pt idx="144">
                  <c:v>2012 Jan</c:v>
                </c:pt>
                <c:pt idx="145">
                  <c:v>2012 Feb</c:v>
                </c:pt>
                <c:pt idx="146">
                  <c:v>2012 Mar</c:v>
                </c:pt>
                <c:pt idx="147">
                  <c:v>2012 Apr</c:v>
                </c:pt>
                <c:pt idx="148">
                  <c:v>2012 May</c:v>
                </c:pt>
                <c:pt idx="149">
                  <c:v>2012 Jun</c:v>
                </c:pt>
                <c:pt idx="150">
                  <c:v>2012 Jul</c:v>
                </c:pt>
                <c:pt idx="151">
                  <c:v>2012 Aug</c:v>
                </c:pt>
                <c:pt idx="152">
                  <c:v>2012 Sep</c:v>
                </c:pt>
                <c:pt idx="153">
                  <c:v>2012 Oct</c:v>
                </c:pt>
                <c:pt idx="154">
                  <c:v>2012 Nov</c:v>
                </c:pt>
                <c:pt idx="155">
                  <c:v>2012 Dec</c:v>
                </c:pt>
                <c:pt idx="156">
                  <c:v>2013 Jan</c:v>
                </c:pt>
                <c:pt idx="157">
                  <c:v>2013 Feb</c:v>
                </c:pt>
                <c:pt idx="158">
                  <c:v>2013 Mar</c:v>
                </c:pt>
                <c:pt idx="159">
                  <c:v>2013 Apr</c:v>
                </c:pt>
                <c:pt idx="160">
                  <c:v>2013 May</c:v>
                </c:pt>
                <c:pt idx="161">
                  <c:v>2013 Jun</c:v>
                </c:pt>
                <c:pt idx="162">
                  <c:v>2013 Jul</c:v>
                </c:pt>
                <c:pt idx="163">
                  <c:v>2013 Aug</c:v>
                </c:pt>
                <c:pt idx="164">
                  <c:v>2013 Sep</c:v>
                </c:pt>
                <c:pt idx="165">
                  <c:v>2013 Oct</c:v>
                </c:pt>
                <c:pt idx="166">
                  <c:v>2013 Nov</c:v>
                </c:pt>
                <c:pt idx="167">
                  <c:v>2013 Dec</c:v>
                </c:pt>
                <c:pt idx="168">
                  <c:v>2014 Jan</c:v>
                </c:pt>
                <c:pt idx="169">
                  <c:v>2014 Feb</c:v>
                </c:pt>
                <c:pt idx="170">
                  <c:v>2014 Mar</c:v>
                </c:pt>
                <c:pt idx="171">
                  <c:v>2014 Apr</c:v>
                </c:pt>
                <c:pt idx="172">
                  <c:v>2014 May</c:v>
                </c:pt>
                <c:pt idx="173">
                  <c:v>2014 Jun</c:v>
                </c:pt>
                <c:pt idx="174">
                  <c:v>2014 Jul</c:v>
                </c:pt>
                <c:pt idx="175">
                  <c:v>2014 Aug</c:v>
                </c:pt>
                <c:pt idx="176">
                  <c:v>2014 Sep</c:v>
                </c:pt>
                <c:pt idx="177">
                  <c:v>2014 Oct</c:v>
                </c:pt>
                <c:pt idx="178">
                  <c:v>2014 Nov</c:v>
                </c:pt>
                <c:pt idx="179">
                  <c:v>2014 Dec</c:v>
                </c:pt>
                <c:pt idx="180">
                  <c:v>2015 Jan</c:v>
                </c:pt>
                <c:pt idx="181">
                  <c:v>2015 Feb</c:v>
                </c:pt>
                <c:pt idx="182">
                  <c:v>2015 Mar</c:v>
                </c:pt>
                <c:pt idx="183">
                  <c:v>2015 Apr</c:v>
                </c:pt>
                <c:pt idx="184">
                  <c:v>2015 May</c:v>
                </c:pt>
                <c:pt idx="185">
                  <c:v>2015 Jun</c:v>
                </c:pt>
                <c:pt idx="186">
                  <c:v>2015 Jul</c:v>
                </c:pt>
                <c:pt idx="187">
                  <c:v>2015 Aug</c:v>
                </c:pt>
                <c:pt idx="188">
                  <c:v>2015 Sep</c:v>
                </c:pt>
                <c:pt idx="189">
                  <c:v>2015 Oct</c:v>
                </c:pt>
                <c:pt idx="190">
                  <c:v>2015 Nov</c:v>
                </c:pt>
                <c:pt idx="191">
                  <c:v>2014 Dec</c:v>
                </c:pt>
                <c:pt idx="192">
                  <c:v>2016 Jan</c:v>
                </c:pt>
                <c:pt idx="193">
                  <c:v>2016 Feb</c:v>
                </c:pt>
                <c:pt idx="194">
                  <c:v>2016 Mar</c:v>
                </c:pt>
                <c:pt idx="195">
                  <c:v>2016 Apr</c:v>
                </c:pt>
                <c:pt idx="196">
                  <c:v>2016 May</c:v>
                </c:pt>
                <c:pt idx="197">
                  <c:v>2016 Jun</c:v>
                </c:pt>
                <c:pt idx="198">
                  <c:v>2016 Jul</c:v>
                </c:pt>
                <c:pt idx="199">
                  <c:v>2016 Aug</c:v>
                </c:pt>
                <c:pt idx="200">
                  <c:v>2016 Sep</c:v>
                </c:pt>
                <c:pt idx="201">
                  <c:v>2016 Oct</c:v>
                </c:pt>
                <c:pt idx="202">
                  <c:v>2016 Nov</c:v>
                </c:pt>
                <c:pt idx="203">
                  <c:v>2016 Dec</c:v>
                </c:pt>
                <c:pt idx="204">
                  <c:v>2017 Jan</c:v>
                </c:pt>
                <c:pt idx="205">
                  <c:v>2017 Feb</c:v>
                </c:pt>
                <c:pt idx="206">
                  <c:v>2017 Mar</c:v>
                </c:pt>
                <c:pt idx="207">
                  <c:v>2017 Apr</c:v>
                </c:pt>
                <c:pt idx="208">
                  <c:v>2017 May</c:v>
                </c:pt>
                <c:pt idx="209">
                  <c:v>2017 Jun</c:v>
                </c:pt>
                <c:pt idx="210">
                  <c:v>2017 Jul</c:v>
                </c:pt>
                <c:pt idx="211">
                  <c:v>2017 Aug</c:v>
                </c:pt>
                <c:pt idx="212">
                  <c:v>2017 Sep</c:v>
                </c:pt>
                <c:pt idx="213">
                  <c:v>2017 Oct</c:v>
                </c:pt>
                <c:pt idx="214">
                  <c:v>2017 Nov</c:v>
                </c:pt>
                <c:pt idx="215">
                  <c:v>2017 Dec</c:v>
                </c:pt>
                <c:pt idx="216">
                  <c:v>2018 Jan</c:v>
                </c:pt>
                <c:pt idx="217">
                  <c:v>2018 Feb</c:v>
                </c:pt>
                <c:pt idx="218">
                  <c:v>2018 Mar</c:v>
                </c:pt>
                <c:pt idx="219">
                  <c:v>2018 Apr</c:v>
                </c:pt>
                <c:pt idx="220">
                  <c:v>2018 May</c:v>
                </c:pt>
                <c:pt idx="221">
                  <c:v>2018 Jun</c:v>
                </c:pt>
                <c:pt idx="222">
                  <c:v>2018 Jul</c:v>
                </c:pt>
                <c:pt idx="223">
                  <c:v>2018 Aug</c:v>
                </c:pt>
              </c:strCache>
            </c:strRef>
          </c:cat>
          <c:val>
            <c:numRef>
              <c:f>'IFS Online'!$J$6:$HY$6</c:f>
              <c:numCache>
                <c:formatCode>0.000</c:formatCode>
                <c:ptCount val="224"/>
                <c:pt idx="0">
                  <c:v>0.12078</c:v>
                </c:pt>
                <c:pt idx="1">
                  <c:v>0.1208</c:v>
                </c:pt>
                <c:pt idx="2">
                  <c:v>0.12078999999999999</c:v>
                </c:pt>
                <c:pt idx="3">
                  <c:v>0.12078</c:v>
                </c:pt>
                <c:pt idx="4">
                  <c:v>0.1208</c:v>
                </c:pt>
                <c:pt idx="5">
                  <c:v>0.12081</c:v>
                </c:pt>
                <c:pt idx="6">
                  <c:v>0.12078</c:v>
                </c:pt>
                <c:pt idx="7">
                  <c:v>0.12078</c:v>
                </c:pt>
                <c:pt idx="8">
                  <c:v>0.1207937</c:v>
                </c:pt>
                <c:pt idx="9">
                  <c:v>0.1208</c:v>
                </c:pt>
                <c:pt idx="10">
                  <c:v>0.12081</c:v>
                </c:pt>
                <c:pt idx="11">
                  <c:v>0.12081</c:v>
                </c:pt>
                <c:pt idx="12">
                  <c:v>0.12081</c:v>
                </c:pt>
                <c:pt idx="13">
                  <c:v>0.12082</c:v>
                </c:pt>
                <c:pt idx="14">
                  <c:v>0.12081</c:v>
                </c:pt>
                <c:pt idx="15">
                  <c:v>0.12082</c:v>
                </c:pt>
                <c:pt idx="16">
                  <c:v>0.12081</c:v>
                </c:pt>
                <c:pt idx="17">
                  <c:v>0.12082</c:v>
                </c:pt>
                <c:pt idx="18">
                  <c:v>0.12082</c:v>
                </c:pt>
                <c:pt idx="19">
                  <c:v>0.12082</c:v>
                </c:pt>
                <c:pt idx="20">
                  <c:v>0.12082</c:v>
                </c:pt>
                <c:pt idx="21">
                  <c:v>0.12082</c:v>
                </c:pt>
                <c:pt idx="22">
                  <c:v>0.12082</c:v>
                </c:pt>
                <c:pt idx="23">
                  <c:v>0.12082</c:v>
                </c:pt>
                <c:pt idx="24">
                  <c:v>0.12082</c:v>
                </c:pt>
                <c:pt idx="25">
                  <c:v>0.12082</c:v>
                </c:pt>
                <c:pt idx="26">
                  <c:v>0.12082</c:v>
                </c:pt>
                <c:pt idx="27">
                  <c:v>0.12081</c:v>
                </c:pt>
                <c:pt idx="28">
                  <c:v>0.12082</c:v>
                </c:pt>
                <c:pt idx="29">
                  <c:v>0.12082</c:v>
                </c:pt>
                <c:pt idx="30">
                  <c:v>0.12082</c:v>
                </c:pt>
                <c:pt idx="31">
                  <c:v>0.1208</c:v>
                </c:pt>
                <c:pt idx="32">
                  <c:v>0.12082</c:v>
                </c:pt>
                <c:pt idx="33">
                  <c:v>0.12082</c:v>
                </c:pt>
                <c:pt idx="34">
                  <c:v>0.12081</c:v>
                </c:pt>
                <c:pt idx="35">
                  <c:v>0.12081</c:v>
                </c:pt>
                <c:pt idx="36">
                  <c:v>0.12082</c:v>
                </c:pt>
                <c:pt idx="37">
                  <c:v>0.12081</c:v>
                </c:pt>
                <c:pt idx="38">
                  <c:v>0.12081</c:v>
                </c:pt>
                <c:pt idx="39">
                  <c:v>0.12081</c:v>
                </c:pt>
                <c:pt idx="40">
                  <c:v>0.12082</c:v>
                </c:pt>
                <c:pt idx="41">
                  <c:v>0.12082</c:v>
                </c:pt>
                <c:pt idx="42">
                  <c:v>0.12081</c:v>
                </c:pt>
                <c:pt idx="43">
                  <c:v>0.12082</c:v>
                </c:pt>
                <c:pt idx="44">
                  <c:v>0.12082</c:v>
                </c:pt>
                <c:pt idx="45">
                  <c:v>0.12082</c:v>
                </c:pt>
                <c:pt idx="46">
                  <c:v>0.12082</c:v>
                </c:pt>
                <c:pt idx="47">
                  <c:v>0.12082</c:v>
                </c:pt>
                <c:pt idx="48">
                  <c:v>0.12082</c:v>
                </c:pt>
                <c:pt idx="49">
                  <c:v>0.12081</c:v>
                </c:pt>
                <c:pt idx="50">
                  <c:v>0.12081</c:v>
                </c:pt>
                <c:pt idx="51">
                  <c:v>0.12082</c:v>
                </c:pt>
                <c:pt idx="52">
                  <c:v>0.12082</c:v>
                </c:pt>
                <c:pt idx="53">
                  <c:v>0.12082</c:v>
                </c:pt>
                <c:pt idx="54">
                  <c:v>0.12082</c:v>
                </c:pt>
                <c:pt idx="55">
                  <c:v>0.12082</c:v>
                </c:pt>
                <c:pt idx="56">
                  <c:v>0.12082</c:v>
                </c:pt>
                <c:pt idx="57">
                  <c:v>0.12082</c:v>
                </c:pt>
                <c:pt idx="58">
                  <c:v>0.12082</c:v>
                </c:pt>
                <c:pt idx="59">
                  <c:v>0.12082</c:v>
                </c:pt>
                <c:pt idx="60">
                  <c:v>0.12082</c:v>
                </c:pt>
                <c:pt idx="61">
                  <c:v>0.12082</c:v>
                </c:pt>
                <c:pt idx="62">
                  <c:v>0.12082</c:v>
                </c:pt>
                <c:pt idx="63">
                  <c:v>0.12082</c:v>
                </c:pt>
                <c:pt idx="64">
                  <c:v>0.12082</c:v>
                </c:pt>
                <c:pt idx="65">
                  <c:v>0.12082</c:v>
                </c:pt>
                <c:pt idx="66">
                  <c:v>0.12152</c:v>
                </c:pt>
                <c:pt idx="67">
                  <c:v>0.12343</c:v>
                </c:pt>
                <c:pt idx="68">
                  <c:v>0.12358</c:v>
                </c:pt>
                <c:pt idx="69">
                  <c:v>0.12361999999999999</c:v>
                </c:pt>
                <c:pt idx="70">
                  <c:v>0.1237</c:v>
                </c:pt>
                <c:pt idx="71">
                  <c:v>0.12383</c:v>
                </c:pt>
                <c:pt idx="72">
                  <c:v>0.12397</c:v>
                </c:pt>
                <c:pt idx="73">
                  <c:v>0.12422999999999999</c:v>
                </c:pt>
                <c:pt idx="74">
                  <c:v>0.12446</c:v>
                </c:pt>
                <c:pt idx="75">
                  <c:v>0.12476</c:v>
                </c:pt>
                <c:pt idx="76">
                  <c:v>0.12477000000000001</c:v>
                </c:pt>
                <c:pt idx="77">
                  <c:v>0.1249</c:v>
                </c:pt>
                <c:pt idx="78">
                  <c:v>0.12514</c:v>
                </c:pt>
                <c:pt idx="79">
                  <c:v>0.12542</c:v>
                </c:pt>
                <c:pt idx="80">
                  <c:v>0.12601000000000001</c:v>
                </c:pt>
                <c:pt idx="81">
                  <c:v>0.12653</c:v>
                </c:pt>
                <c:pt idx="82">
                  <c:v>0.12712828642511445</c:v>
                </c:pt>
                <c:pt idx="83">
                  <c:v>0.12781251437890787</c:v>
                </c:pt>
                <c:pt idx="84">
                  <c:v>0.12837646140554254</c:v>
                </c:pt>
                <c:pt idx="85">
                  <c:v>0.12895521772154184</c:v>
                </c:pt>
                <c:pt idx="86">
                  <c:v>0.12921599487270932</c:v>
                </c:pt>
                <c:pt idx="87">
                  <c:v>0.12943794162607708</c:v>
                </c:pt>
                <c:pt idx="88">
                  <c:v>0.13031998769779315</c:v>
                </c:pt>
                <c:pt idx="89">
                  <c:v>0.13100974450479627</c:v>
                </c:pt>
                <c:pt idx="90">
                  <c:v>0.13193377979724416</c:v>
                </c:pt>
                <c:pt idx="91">
                  <c:v>0.13200814754286636</c:v>
                </c:pt>
                <c:pt idx="92">
                  <c:v>0.13290290512460312</c:v>
                </c:pt>
                <c:pt idx="93">
                  <c:v>0.13332213427405432</c:v>
                </c:pt>
                <c:pt idx="94">
                  <c:v>0.13471079612733403</c:v>
                </c:pt>
                <c:pt idx="95">
                  <c:v>0.13564913537241113</c:v>
                </c:pt>
                <c:pt idx="96">
                  <c:v>0.13797271175706868</c:v>
                </c:pt>
                <c:pt idx="97">
                  <c:v>0.13956656208478946</c:v>
                </c:pt>
                <c:pt idx="98">
                  <c:v>0.14133856097557529</c:v>
                </c:pt>
                <c:pt idx="99">
                  <c:v>0.14284163433684344</c:v>
                </c:pt>
                <c:pt idx="100">
                  <c:v>0.14338706046488953</c:v>
                </c:pt>
                <c:pt idx="101">
                  <c:v>0.14496178082648509</c:v>
                </c:pt>
                <c:pt idx="102">
                  <c:v>0.14624950457980324</c:v>
                </c:pt>
                <c:pt idx="103">
                  <c:v>0.14595344085236811</c:v>
                </c:pt>
                <c:pt idx="104">
                  <c:v>0.14639980909464895</c:v>
                </c:pt>
                <c:pt idx="105">
                  <c:v>0.14637966493694696</c:v>
                </c:pt>
                <c:pt idx="106">
                  <c:v>0.14644375973851001</c:v>
                </c:pt>
                <c:pt idx="107">
                  <c:v>0.14614135668867068</c:v>
                </c:pt>
                <c:pt idx="108">
                  <c:v>0.14623988020029013</c:v>
                </c:pt>
                <c:pt idx="109">
                  <c:v>0.1462895127974066</c:v>
                </c:pt>
                <c:pt idx="110">
                  <c:v>0.14623688620722899</c:v>
                </c:pt>
                <c:pt idx="111">
                  <c:v>0.14638787908375475</c:v>
                </c:pt>
                <c:pt idx="112">
                  <c:v>0.14652974467623001</c:v>
                </c:pt>
                <c:pt idx="113">
                  <c:v>0.14634334543548499</c:v>
                </c:pt>
                <c:pt idx="114">
                  <c:v>0.14636946452958799</c:v>
                </c:pt>
                <c:pt idx="115">
                  <c:v>0.14636543266667401</c:v>
                </c:pt>
                <c:pt idx="116">
                  <c:v>0.146436273596209</c:v>
                </c:pt>
                <c:pt idx="117">
                  <c:v>0.146465494682326</c:v>
                </c:pt>
                <c:pt idx="118">
                  <c:v>0.146468845379117</c:v>
                </c:pt>
                <c:pt idx="119">
                  <c:v>0.14645832388909599</c:v>
                </c:pt>
                <c:pt idx="120">
                  <c:v>0.14647022183300601</c:v>
                </c:pt>
                <c:pt idx="121">
                  <c:v>0.146476364573812</c:v>
                </c:pt>
                <c:pt idx="122">
                  <c:v>0.146489257560597</c:v>
                </c:pt>
                <c:pt idx="123">
                  <c:v>0.146495309010927</c:v>
                </c:pt>
                <c:pt idx="124">
                  <c:v>0.14646875397489201</c:v>
                </c:pt>
                <c:pt idx="125">
                  <c:v>0.14670285337049799</c:v>
                </c:pt>
                <c:pt idx="126">
                  <c:v>0.14754350601310101</c:v>
                </c:pt>
                <c:pt idx="127">
                  <c:v>0.14727274309541899</c:v>
                </c:pt>
                <c:pt idx="128">
                  <c:v>0.14832342183879199</c:v>
                </c:pt>
                <c:pt idx="129">
                  <c:v>0.14985374274707899</c:v>
                </c:pt>
                <c:pt idx="130">
                  <c:v>0.15024535065762401</c:v>
                </c:pt>
                <c:pt idx="131">
                  <c:v>0.15029436224376599</c:v>
                </c:pt>
                <c:pt idx="132">
                  <c:v>0.15143750054796501</c:v>
                </c:pt>
                <c:pt idx="133">
                  <c:v>0.15188252971201999</c:v>
                </c:pt>
                <c:pt idx="134">
                  <c:v>0.15229407854136701</c:v>
                </c:pt>
                <c:pt idx="135">
                  <c:v>0.15315851140137501</c:v>
                </c:pt>
                <c:pt idx="136">
                  <c:v>0.15385775235363899</c:v>
                </c:pt>
                <c:pt idx="137">
                  <c:v>0.154372490528145</c:v>
                </c:pt>
                <c:pt idx="138">
                  <c:v>0.154769652457007</c:v>
                </c:pt>
                <c:pt idx="139">
                  <c:v>0.156029946895547</c:v>
                </c:pt>
                <c:pt idx="140">
                  <c:v>0.156671053456163</c:v>
                </c:pt>
                <c:pt idx="141">
                  <c:v>0.1573192794777</c:v>
                </c:pt>
                <c:pt idx="142">
                  <c:v>0.157748611812216</c:v>
                </c:pt>
                <c:pt idx="143">
                  <c:v>0.15801283064184801</c:v>
                </c:pt>
                <c:pt idx="144">
                  <c:v>0.15833306944488401</c:v>
                </c:pt>
                <c:pt idx="145">
                  <c:v>0.158721088953647</c:v>
                </c:pt>
                <c:pt idx="146">
                  <c:v>0.15852542531651101</c:v>
                </c:pt>
                <c:pt idx="147">
                  <c:v>0.15881631398545801</c:v>
                </c:pt>
                <c:pt idx="148">
                  <c:v>0.15859505923525499</c:v>
                </c:pt>
                <c:pt idx="149">
                  <c:v>0.15828319713064201</c:v>
                </c:pt>
                <c:pt idx="150">
                  <c:v>0.15812717189553099</c:v>
                </c:pt>
                <c:pt idx="151">
                  <c:v>0.157719729298085</c:v>
                </c:pt>
                <c:pt idx="152">
                  <c:v>0.15774337311787201</c:v>
                </c:pt>
                <c:pt idx="153">
                  <c:v>0.158369344762673</c:v>
                </c:pt>
                <c:pt idx="154">
                  <c:v>0.15883705859181399</c:v>
                </c:pt>
                <c:pt idx="155">
                  <c:v>0.158981248161779</c:v>
                </c:pt>
                <c:pt idx="156">
                  <c:v>0.159267970875756</c:v>
                </c:pt>
                <c:pt idx="157">
                  <c:v>0.15912924477260401</c:v>
                </c:pt>
                <c:pt idx="158">
                  <c:v>0.159373243748794</c:v>
                </c:pt>
                <c:pt idx="159">
                  <c:v>0.160075128585145</c:v>
                </c:pt>
                <c:pt idx="160">
                  <c:v>0.16134745097918701</c:v>
                </c:pt>
                <c:pt idx="161">
                  <c:v>0.16205406771915401</c:v>
                </c:pt>
                <c:pt idx="162">
                  <c:v>0.16202859804755501</c:v>
                </c:pt>
                <c:pt idx="163">
                  <c:v>0.162054497454271</c:v>
                </c:pt>
                <c:pt idx="164">
                  <c:v>0.1623859915018</c:v>
                </c:pt>
                <c:pt idx="165">
                  <c:v>0.162854723301254</c:v>
                </c:pt>
                <c:pt idx="166">
                  <c:v>0.16292957669180899</c:v>
                </c:pt>
                <c:pt idx="167">
                  <c:v>0.163473484600798</c:v>
                </c:pt>
                <c:pt idx="168">
                  <c:v>0.16382925887092301</c:v>
                </c:pt>
                <c:pt idx="169">
                  <c:v>0.16357866497998899</c:v>
                </c:pt>
                <c:pt idx="170">
                  <c:v>0.16294858028905301</c:v>
                </c:pt>
                <c:pt idx="171">
                  <c:v>0.16246663341516199</c:v>
                </c:pt>
                <c:pt idx="172">
                  <c:v>0.16226171191514799</c:v>
                </c:pt>
                <c:pt idx="173">
                  <c:v>0.16243359559913301</c:v>
                </c:pt>
                <c:pt idx="174">
                  <c:v>0.16214025131738999</c:v>
                </c:pt>
                <c:pt idx="175">
                  <c:v>0.162321475363079</c:v>
                </c:pt>
                <c:pt idx="176">
                  <c:v>0.16254678299598099</c:v>
                </c:pt>
                <c:pt idx="177">
                  <c:v>0.16275932587002001</c:v>
                </c:pt>
                <c:pt idx="178">
                  <c:v>0.16275202829715299</c:v>
                </c:pt>
                <c:pt idx="179">
                  <c:v>0.163286125500161</c:v>
                </c:pt>
                <c:pt idx="180">
                  <c:v>0.16320177838401001</c:v>
                </c:pt>
                <c:pt idx="181" formatCode="0.0000">
                  <c:v>0.16266775111834078</c:v>
                </c:pt>
                <c:pt idx="182" formatCode="0.0000">
                  <c:v>0.16280811435641954</c:v>
                </c:pt>
                <c:pt idx="183" formatCode="0.0000">
                  <c:v>0.16356707067733126</c:v>
                </c:pt>
                <c:pt idx="184" formatCode="0.0000">
                  <c:v>0.16340937316164456</c:v>
                </c:pt>
                <c:pt idx="185" formatCode="0.0000">
                  <c:v>0.163569746139754</c:v>
                </c:pt>
                <c:pt idx="186" formatCode="0.0000">
                  <c:v>0.16347348460079775</c:v>
                </c:pt>
                <c:pt idx="187" formatCode="0.0000">
                  <c:v>0.15651166794484528</c:v>
                </c:pt>
                <c:pt idx="188" formatCode="0.0000">
                  <c:v>0.15720057221008285</c:v>
                </c:pt>
                <c:pt idx="189" formatCode="0.0000">
                  <c:v>0.15749271596188677</c:v>
                </c:pt>
                <c:pt idx="190" formatCode="0.0000">
                  <c:v>0.1563086157308991</c:v>
                </c:pt>
                <c:pt idx="191" formatCode="0.0000">
                  <c:v>0.15404760070861895</c:v>
                </c:pt>
                <c:pt idx="192" formatCode="0.0000">
                  <c:v>0.15206118942262367</c:v>
                </c:pt>
                <c:pt idx="193" formatCode="0.0000">
                  <c:v>0.1527277170260859</c:v>
                </c:pt>
                <c:pt idx="194" formatCode="0.0000">
                  <c:v>0.1546240316670017</c:v>
                </c:pt>
                <c:pt idx="195" formatCode="0.0000">
                  <c:v>0.15421151651605342</c:v>
                </c:pt>
                <c:pt idx="196" formatCode="0.0000">
                  <c:v>0.1518672073139247</c:v>
                </c:pt>
                <c:pt idx="197" formatCode="0.0000">
                  <c:v>0.15050041387613816</c:v>
                </c:pt>
                <c:pt idx="198" formatCode="0.0000">
                  <c:v>0.15030361329886371</c:v>
                </c:pt>
                <c:pt idx="199" formatCode="0.0000">
                  <c:v>0.14972749595735763</c:v>
                </c:pt>
                <c:pt idx="200" formatCode="0.0000">
                  <c:v>0.14991604701367234</c:v>
                </c:pt>
                <c:pt idx="201" formatCode="0.0000">
                  <c:v>0.14771266931564719</c:v>
                </c:pt>
                <c:pt idx="202" formatCode="0.0000">
                  <c:v>0.14522640797002528</c:v>
                </c:pt>
                <c:pt idx="203" formatCode="0.0000">
                  <c:v>0.14388903277792167</c:v>
                </c:pt>
                <c:pt idx="204" formatCode="0.0000">
                  <c:v>0.14534249960030812</c:v>
                </c:pt>
                <c:pt idx="205" formatCode="0.0000">
                  <c:v>0.14557735980900249</c:v>
                </c:pt>
                <c:pt idx="206" formatCode="0.0000">
                  <c:v>0.14511681903932666</c:v>
                </c:pt>
                <c:pt idx="207" formatCode="0.0000">
                  <c:v>0.14497586151905706</c:v>
                </c:pt>
                <c:pt idx="208" formatCode="0.0000">
                  <c:v>0.14643646853812473</c:v>
                </c:pt>
                <c:pt idx="209" formatCode="0.0000">
                  <c:v>0.14744913005013272</c:v>
                </c:pt>
                <c:pt idx="210" formatCode="0.0000">
                  <c:v>0.14866572511707427</c:v>
                </c:pt>
                <c:pt idx="211" formatCode="0.0000">
                  <c:v>0.15161393028791487</c:v>
                </c:pt>
                <c:pt idx="212" formatCode="0.0000">
                  <c:v>0.15041891668296203</c:v>
                </c:pt>
                <c:pt idx="213" formatCode="0.0000">
                  <c:v>0.15086369465188204</c:v>
                </c:pt>
                <c:pt idx="214" formatCode="0.0000">
                  <c:v>0.15134775172914805</c:v>
                </c:pt>
                <c:pt idx="215" formatCode="0.0000">
                  <c:v>0.1535720867375146</c:v>
                </c:pt>
                <c:pt idx="216" formatCode="0.0000">
                  <c:v>0.15883100381194409</c:v>
                </c:pt>
                <c:pt idx="217" formatCode="0.0000">
                  <c:v>0.15794045644791913</c:v>
                </c:pt>
                <c:pt idx="218" formatCode="0.0000">
                  <c:v>0.15935239187940209</c:v>
                </c:pt>
                <c:pt idx="219" formatCode="0.0000">
                  <c:v>0.15771129370574227</c:v>
                </c:pt>
                <c:pt idx="220" formatCode="0.0000">
                  <c:v>0.15620118712902217</c:v>
                </c:pt>
                <c:pt idx="221" formatCode="0.0000">
                  <c:v>0.15094795314575535</c:v>
                </c:pt>
                <c:pt idx="222" formatCode="0.0000">
                  <c:v>0.1463935938163346</c:v>
                </c:pt>
                <c:pt idx="223" formatCode="0.0000">
                  <c:v>0.14638287905846531</c:v>
                </c:pt>
              </c:numCache>
            </c:numRef>
          </c:val>
          <c:smooth val="0"/>
          <c:extLst>
            <c:ext xmlns:c16="http://schemas.microsoft.com/office/drawing/2014/chart" uri="{C3380CC4-5D6E-409C-BE32-E72D297353CC}">
              <c16:uniqueId val="{00000000-35A4-434D-BB14-325D18F8F9E8}"/>
            </c:ext>
          </c:extLst>
        </c:ser>
        <c:dLbls>
          <c:showLegendKey val="0"/>
          <c:showVal val="0"/>
          <c:showCatName val="0"/>
          <c:showSerName val="0"/>
          <c:showPercent val="0"/>
          <c:showBubbleSize val="0"/>
        </c:dLbls>
        <c:smooth val="0"/>
        <c:axId val="823488448"/>
        <c:axId val="823490496"/>
      </c:lineChart>
      <c:catAx>
        <c:axId val="823488448"/>
        <c:scaling>
          <c:orientation val="minMax"/>
        </c:scaling>
        <c:delete val="0"/>
        <c:axPos val="b"/>
        <c:numFmt formatCode="General" sourceLinked="0"/>
        <c:majorTickMark val="out"/>
        <c:minorTickMark val="none"/>
        <c:tickLblPos val="nextTo"/>
        <c:crossAx val="823490496"/>
        <c:crosses val="autoZero"/>
        <c:auto val="1"/>
        <c:lblAlgn val="ctr"/>
        <c:lblOffset val="100"/>
        <c:noMultiLvlLbl val="0"/>
      </c:catAx>
      <c:valAx>
        <c:axId val="823490496"/>
        <c:scaling>
          <c:orientation val="minMax"/>
        </c:scaling>
        <c:delete val="0"/>
        <c:axPos val="l"/>
        <c:majorGridlines/>
        <c:numFmt formatCode="0.000" sourceLinked="1"/>
        <c:majorTickMark val="out"/>
        <c:minorTickMark val="none"/>
        <c:tickLblPos val="nextTo"/>
        <c:crossAx val="8234884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en-US" sz="3600">
                <a:solidFill>
                  <a:schemeClr val="tx1"/>
                </a:solidFill>
              </a:rPr>
              <a:t>China's</a:t>
            </a:r>
            <a:r>
              <a:rPr lang="en-US" sz="3600" baseline="0">
                <a:solidFill>
                  <a:schemeClr val="tx1"/>
                </a:solidFill>
              </a:rPr>
              <a:t> Reserves, </a:t>
            </a:r>
          </a:p>
          <a:p>
            <a:pPr>
              <a:defRPr sz="3600">
                <a:solidFill>
                  <a:schemeClr val="tx1"/>
                </a:solidFill>
              </a:defRPr>
            </a:pPr>
            <a:r>
              <a:rPr lang="en-US" sz="3600" baseline="0">
                <a:solidFill>
                  <a:schemeClr val="tx1"/>
                </a:solidFill>
              </a:rPr>
              <a:t>$ trillions, 2000-2018 </a:t>
            </a:r>
            <a:endParaRPr lang="en-US" sz="3600">
              <a:solidFill>
                <a:schemeClr val="tx1"/>
              </a:solidFill>
            </a:endParaRP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tx1"/>
              </a:solidFill>
              <a:round/>
            </a:ln>
            <a:effectLst/>
          </c:spPr>
          <c:marker>
            <c:symbol val="none"/>
          </c:marker>
          <c:cat>
            <c:strRef>
              <c:f>'Reserves quarterly'!$E$7:$BZ$7</c:f>
              <c:strCache>
                <c:ptCount val="74"/>
                <c:pt idx="0">
                  <c:v>2000Q1</c:v>
                </c:pt>
                <c:pt idx="1">
                  <c:v>2000Q2</c:v>
                </c:pt>
                <c:pt idx="2">
                  <c:v>2000Q3</c:v>
                </c:pt>
                <c:pt idx="3">
                  <c:v>2000Q4</c:v>
                </c:pt>
                <c:pt idx="4">
                  <c:v>2001Q1</c:v>
                </c:pt>
                <c:pt idx="5">
                  <c:v>2001Q2</c:v>
                </c:pt>
                <c:pt idx="6">
                  <c:v>2001Q3</c:v>
                </c:pt>
                <c:pt idx="7">
                  <c:v>2001Q4</c:v>
                </c:pt>
                <c:pt idx="8">
                  <c:v>2002Q1</c:v>
                </c:pt>
                <c:pt idx="9">
                  <c:v>2002Q2</c:v>
                </c:pt>
                <c:pt idx="10">
                  <c:v>2002Q3</c:v>
                </c:pt>
                <c:pt idx="11">
                  <c:v>2002Q4</c:v>
                </c:pt>
                <c:pt idx="12">
                  <c:v>2003Q1</c:v>
                </c:pt>
                <c:pt idx="13">
                  <c:v>2003Q2</c:v>
                </c:pt>
                <c:pt idx="14">
                  <c:v>2003Q3</c:v>
                </c:pt>
                <c:pt idx="15">
                  <c:v>2003Q4</c:v>
                </c:pt>
                <c:pt idx="16">
                  <c:v>2004Q1</c:v>
                </c:pt>
                <c:pt idx="17">
                  <c:v>2004Q2</c:v>
                </c:pt>
                <c:pt idx="18">
                  <c:v>2004Q3</c:v>
                </c:pt>
                <c:pt idx="19">
                  <c:v>2004Q4</c:v>
                </c:pt>
                <c:pt idx="20">
                  <c:v>2005Q1</c:v>
                </c:pt>
                <c:pt idx="21">
                  <c:v>2005Q2</c:v>
                </c:pt>
                <c:pt idx="22">
                  <c:v>2005Q3</c:v>
                </c:pt>
                <c:pt idx="23">
                  <c:v>2005Q4</c:v>
                </c:pt>
                <c:pt idx="24">
                  <c:v>2006Q1</c:v>
                </c:pt>
                <c:pt idx="25">
                  <c:v>2006Q2</c:v>
                </c:pt>
                <c:pt idx="26">
                  <c:v>2006Q3</c:v>
                </c:pt>
                <c:pt idx="27">
                  <c:v>2006Q4</c:v>
                </c:pt>
                <c:pt idx="28">
                  <c:v>2007Q1</c:v>
                </c:pt>
                <c:pt idx="29">
                  <c:v>2007Q2</c:v>
                </c:pt>
                <c:pt idx="30">
                  <c:v>2007Q3</c:v>
                </c:pt>
                <c:pt idx="31">
                  <c:v>2007Q4</c:v>
                </c:pt>
                <c:pt idx="32">
                  <c:v>2008Q1</c:v>
                </c:pt>
                <c:pt idx="33">
                  <c:v>2008Q2</c:v>
                </c:pt>
                <c:pt idx="34">
                  <c:v>2008Q3</c:v>
                </c:pt>
                <c:pt idx="35">
                  <c:v>2008Q4</c:v>
                </c:pt>
                <c:pt idx="36">
                  <c:v>2009Q1</c:v>
                </c:pt>
                <c:pt idx="37">
                  <c:v>2009Q2</c:v>
                </c:pt>
                <c:pt idx="38">
                  <c:v>2009Q3</c:v>
                </c:pt>
                <c:pt idx="39">
                  <c:v>2009Q4</c:v>
                </c:pt>
                <c:pt idx="40">
                  <c:v>2010Q1</c:v>
                </c:pt>
                <c:pt idx="41">
                  <c:v>2010Q2</c:v>
                </c:pt>
                <c:pt idx="42">
                  <c:v>2010Q3</c:v>
                </c:pt>
                <c:pt idx="43">
                  <c:v>2010Q4</c:v>
                </c:pt>
                <c:pt idx="44">
                  <c:v>2011Q1</c:v>
                </c:pt>
                <c:pt idx="45">
                  <c:v>2011Q2</c:v>
                </c:pt>
                <c:pt idx="46">
                  <c:v>2011Q3</c:v>
                </c:pt>
                <c:pt idx="47">
                  <c:v>2011Q4</c:v>
                </c:pt>
                <c:pt idx="48">
                  <c:v>2012Q1</c:v>
                </c:pt>
                <c:pt idx="49">
                  <c:v>2012Q2</c:v>
                </c:pt>
                <c:pt idx="50">
                  <c:v>2012Q3</c:v>
                </c:pt>
                <c:pt idx="51">
                  <c:v>2012Q4</c:v>
                </c:pt>
                <c:pt idx="52">
                  <c:v>2013Q1</c:v>
                </c:pt>
                <c:pt idx="53">
                  <c:v>2013Q2</c:v>
                </c:pt>
                <c:pt idx="54">
                  <c:v>2013Q3</c:v>
                </c:pt>
                <c:pt idx="55">
                  <c:v>2013Q4</c:v>
                </c:pt>
                <c:pt idx="56">
                  <c:v>2014Q1</c:v>
                </c:pt>
                <c:pt idx="57">
                  <c:v>2014Q2</c:v>
                </c:pt>
                <c:pt idx="58">
                  <c:v>2014Q3</c:v>
                </c:pt>
                <c:pt idx="59">
                  <c:v>2014Q4</c:v>
                </c:pt>
                <c:pt idx="60">
                  <c:v>2015Q1</c:v>
                </c:pt>
                <c:pt idx="61">
                  <c:v>2015Q2</c:v>
                </c:pt>
                <c:pt idx="62">
                  <c:v>2015Q3</c:v>
                </c:pt>
                <c:pt idx="63">
                  <c:v>2015Q4</c:v>
                </c:pt>
                <c:pt idx="64">
                  <c:v>2016Q1</c:v>
                </c:pt>
                <c:pt idx="65">
                  <c:v>2016Q2</c:v>
                </c:pt>
                <c:pt idx="66">
                  <c:v>2016Q3</c:v>
                </c:pt>
                <c:pt idx="67">
                  <c:v>2016Q4</c:v>
                </c:pt>
                <c:pt idx="68">
                  <c:v>2017Q1</c:v>
                </c:pt>
                <c:pt idx="69">
                  <c:v>2017Q2</c:v>
                </c:pt>
                <c:pt idx="70">
                  <c:v>2017Q3</c:v>
                </c:pt>
                <c:pt idx="71">
                  <c:v>2017Q4</c:v>
                </c:pt>
                <c:pt idx="72">
                  <c:v>2018Q1</c:v>
                </c:pt>
                <c:pt idx="73">
                  <c:v>2018Q2</c:v>
                </c:pt>
              </c:strCache>
            </c:strRef>
          </c:cat>
          <c:val>
            <c:numRef>
              <c:f>'Reserves quarterly'!$E$8:$BZ$8</c:f>
              <c:numCache>
                <c:formatCode>0.00</c:formatCode>
                <c:ptCount val="74"/>
                <c:pt idx="0">
                  <c:v>0.15976868907213401</c:v>
                </c:pt>
                <c:pt idx="1">
                  <c:v>0.16128503090686899</c:v>
                </c:pt>
                <c:pt idx="2">
                  <c:v>0.162584737028065</c:v>
                </c:pt>
                <c:pt idx="3">
                  <c:v>0.16827758772931001</c:v>
                </c:pt>
                <c:pt idx="4">
                  <c:v>0.178890604889892</c:v>
                </c:pt>
                <c:pt idx="5">
                  <c:v>0.18386143108201</c:v>
                </c:pt>
                <c:pt idx="6">
                  <c:v>0.19928446308612</c:v>
                </c:pt>
                <c:pt idx="7">
                  <c:v>0.215605128197421</c:v>
                </c:pt>
                <c:pt idx="8">
                  <c:v>0.23086977388045002</c:v>
                </c:pt>
                <c:pt idx="9">
                  <c:v>0.246749018678599</c:v>
                </c:pt>
                <c:pt idx="10">
                  <c:v>0.26296374033377401</c:v>
                </c:pt>
                <c:pt idx="11">
                  <c:v>0.29112781713505903</c:v>
                </c:pt>
                <c:pt idx="12">
                  <c:v>0.32087113679144297</c:v>
                </c:pt>
                <c:pt idx="13">
                  <c:v>0.35136407686321897</c:v>
                </c:pt>
                <c:pt idx="14">
                  <c:v>0.38888093720673905</c:v>
                </c:pt>
                <c:pt idx="15">
                  <c:v>0.40815065834877401</c:v>
                </c:pt>
                <c:pt idx="16">
                  <c:v>0.44442721163533699</c:v>
                </c:pt>
                <c:pt idx="17">
                  <c:v>0.47511382080530701</c:v>
                </c:pt>
                <c:pt idx="18">
                  <c:v>0.51900109530724103</c:v>
                </c:pt>
                <c:pt idx="19">
                  <c:v>0.61449953245750411</c:v>
                </c:pt>
                <c:pt idx="20">
                  <c:v>0.663190365860436</c:v>
                </c:pt>
                <c:pt idx="21">
                  <c:v>0.71495014525289691</c:v>
                </c:pt>
                <c:pt idx="22">
                  <c:v>0.77226545132698499</c:v>
                </c:pt>
                <c:pt idx="23">
                  <c:v>0.82151385774845309</c:v>
                </c:pt>
                <c:pt idx="24">
                  <c:v>0.87763668257711214</c:v>
                </c:pt>
                <c:pt idx="25">
                  <c:v>0.9436101302136769</c:v>
                </c:pt>
                <c:pt idx="26">
                  <c:v>0.99045103539982604</c:v>
                </c:pt>
                <c:pt idx="27">
                  <c:v>1.0684930271844699</c:v>
                </c:pt>
                <c:pt idx="28">
                  <c:v>1.20403501806011</c:v>
                </c:pt>
                <c:pt idx="29">
                  <c:v>1.33459064419109</c:v>
                </c:pt>
                <c:pt idx="30">
                  <c:v>1.4356127576776299</c:v>
                </c:pt>
                <c:pt idx="31">
                  <c:v>1.5302816254071798</c:v>
                </c:pt>
                <c:pt idx="32">
                  <c:v>1.68428018605483</c:v>
                </c:pt>
                <c:pt idx="33">
                  <c:v>1.8110633833507399</c:v>
                </c:pt>
                <c:pt idx="34">
                  <c:v>1.90772945700376</c:v>
                </c:pt>
                <c:pt idx="35">
                  <c:v>1.9492599544550899</c:v>
                </c:pt>
                <c:pt idx="36">
                  <c:v>1.95682961226078</c:v>
                </c:pt>
                <c:pt idx="37">
                  <c:v>2.1352011200985803</c:v>
                </c:pt>
                <c:pt idx="38">
                  <c:v>2.28846925374524</c:v>
                </c:pt>
                <c:pt idx="39">
                  <c:v>2.4160436814073201</c:v>
                </c:pt>
                <c:pt idx="40">
                  <c:v>2.4635473235744905</c:v>
                </c:pt>
                <c:pt idx="41">
                  <c:v>2.4712112826036901</c:v>
                </c:pt>
                <c:pt idx="42">
                  <c:v>2.6668680625853303</c:v>
                </c:pt>
                <c:pt idx="43">
                  <c:v>2.8660792585939596</c:v>
                </c:pt>
                <c:pt idx="44">
                  <c:v>3.06717075531198</c:v>
                </c:pt>
                <c:pt idx="45">
                  <c:v>3.2197604660664902</c:v>
                </c:pt>
                <c:pt idx="46">
                  <c:v>3.2229868053668098</c:v>
                </c:pt>
                <c:pt idx="47">
                  <c:v>3.2027885324322902</c:v>
                </c:pt>
                <c:pt idx="48">
                  <c:v>3.3266015175025099</c:v>
                </c:pt>
                <c:pt idx="49">
                  <c:v>3.2606840434170299</c:v>
                </c:pt>
                <c:pt idx="50">
                  <c:v>3.3053070477537996</c:v>
                </c:pt>
                <c:pt idx="51">
                  <c:v>3.3311200151769098</c:v>
                </c:pt>
                <c:pt idx="52">
                  <c:v>3.4615988577851202</c:v>
                </c:pt>
                <c:pt idx="53">
                  <c:v>3.5152150107756901</c:v>
                </c:pt>
                <c:pt idx="54">
                  <c:v>3.6810343241430798</c:v>
                </c:pt>
                <c:pt idx="55">
                  <c:v>3.83954777009862</c:v>
                </c:pt>
                <c:pt idx="56">
                  <c:v>3.9660505680890497</c:v>
                </c:pt>
                <c:pt idx="57">
                  <c:v>4.0108335931227597</c:v>
                </c:pt>
                <c:pt idx="58">
                  <c:v>3.9049502394550601</c:v>
                </c:pt>
                <c:pt idx="59">
                  <c:v>3.8591680184412205</c:v>
                </c:pt>
                <c:pt idx="60">
                  <c:v>3.7447289891496802</c:v>
                </c:pt>
                <c:pt idx="61">
                  <c:v>3.7089505828535296</c:v>
                </c:pt>
                <c:pt idx="62">
                  <c:v>3.5292764258000098</c:v>
                </c:pt>
                <c:pt idx="63">
                  <c:v>3.3451937577022499</c:v>
                </c:pt>
                <c:pt idx="64">
                  <c:v>3.2337868078070398</c:v>
                </c:pt>
                <c:pt idx="65">
                  <c:v>3.2260171545650098</c:v>
                </c:pt>
                <c:pt idx="66">
                  <c:v>3.1863995370520599</c:v>
                </c:pt>
                <c:pt idx="67">
                  <c:v>3.0297752801715898</c:v>
                </c:pt>
                <c:pt idx="68">
                  <c:v>3.0284751946350097</c:v>
                </c:pt>
                <c:pt idx="69">
                  <c:v>3.0762950763885701</c:v>
                </c:pt>
                <c:pt idx="70">
                  <c:v>3.1278082178552999</c:v>
                </c:pt>
                <c:pt idx="71">
                  <c:v>3.1588769472130402</c:v>
                </c:pt>
                <c:pt idx="72">
                  <c:v>3.1617835507209699</c:v>
                </c:pt>
                <c:pt idx="73">
                  <c:v>3.1315169895407302</c:v>
                </c:pt>
              </c:numCache>
            </c:numRef>
          </c:val>
          <c:smooth val="0"/>
          <c:extLst>
            <c:ext xmlns:c16="http://schemas.microsoft.com/office/drawing/2014/chart" uri="{C3380CC4-5D6E-409C-BE32-E72D297353CC}">
              <c16:uniqueId val="{00000000-3315-B64D-B5F4-A370D88694E1}"/>
            </c:ext>
          </c:extLst>
        </c:ser>
        <c:dLbls>
          <c:showLegendKey val="0"/>
          <c:showVal val="0"/>
          <c:showCatName val="0"/>
          <c:showSerName val="0"/>
          <c:showPercent val="0"/>
          <c:showBubbleSize val="0"/>
        </c:dLbls>
        <c:smooth val="0"/>
        <c:axId val="823518672"/>
        <c:axId val="823521536"/>
      </c:lineChart>
      <c:catAx>
        <c:axId val="82351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23521536"/>
        <c:crosses val="autoZero"/>
        <c:auto val="1"/>
        <c:lblAlgn val="ctr"/>
        <c:lblOffset val="100"/>
        <c:noMultiLvlLbl val="0"/>
      </c:catAx>
      <c:valAx>
        <c:axId val="8235215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23518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defRPr sz="1200">
                <a:latin typeface="Arial" charset="0"/>
              </a:defRPr>
            </a:lvl1pPr>
          </a:lstStyle>
          <a:p>
            <a:pPr>
              <a:defRPr/>
            </a:pPr>
            <a:endParaRPr lang="en-US"/>
          </a:p>
        </p:txBody>
      </p:sp>
      <p:sp>
        <p:nvSpPr>
          <p:cNvPr id="614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lgn="r">
              <a:defRPr sz="1200">
                <a:latin typeface="Arial" charset="0"/>
              </a:defRPr>
            </a:lvl1pPr>
          </a:lstStyle>
          <a:p>
            <a:pPr>
              <a:defRPr/>
            </a:pPr>
            <a:endParaRPr lang="en-US"/>
          </a:p>
        </p:txBody>
      </p:sp>
      <p:sp>
        <p:nvSpPr>
          <p:cNvPr id="614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defRPr sz="1200">
                <a:latin typeface="Arial" charset="0"/>
              </a:defRPr>
            </a:lvl1pPr>
          </a:lstStyle>
          <a:p>
            <a:pPr>
              <a:defRPr/>
            </a:pPr>
            <a:endParaRPr lang="en-US"/>
          </a:p>
        </p:txBody>
      </p:sp>
      <p:sp>
        <p:nvSpPr>
          <p:cNvPr id="614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lgn="r">
              <a:defRPr sz="1200">
                <a:latin typeface="Arial" charset="0"/>
              </a:defRPr>
            </a:lvl1pPr>
          </a:lstStyle>
          <a:p>
            <a:pPr>
              <a:defRPr/>
            </a:pPr>
            <a:fld id="{4D6144D4-DB38-A94A-B4D3-111C6070766F}" type="slidenum">
              <a:rPr lang="en-US"/>
              <a:pPr>
                <a:defRPr/>
              </a:pPr>
              <a:t>‹#›</a:t>
            </a:fld>
            <a:endParaRPr lang="en-US"/>
          </a:p>
        </p:txBody>
      </p:sp>
    </p:spTree>
    <p:extLst>
      <p:ext uri="{BB962C8B-B14F-4D97-AF65-F5344CB8AC3E}">
        <p14:creationId xmlns:p14="http://schemas.microsoft.com/office/powerpoint/2010/main" val="9266984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atin typeface="Arial" charset="0"/>
              </a:defRPr>
            </a:lvl1pPr>
          </a:lstStyle>
          <a:p>
            <a:pPr>
              <a:defRPr/>
            </a:pPr>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atin typeface="Arial" charset="0"/>
              </a:defRPr>
            </a:lvl1pPr>
          </a:lstStyle>
          <a:p>
            <a:pPr>
              <a:defRPr/>
            </a:pPr>
            <a:fld id="{D5223F8D-2618-1D4F-991D-3D85D6F73DE8}" type="slidenum">
              <a:rPr lang="en-US"/>
              <a:pPr>
                <a:defRPr/>
              </a:pPr>
              <a:t>‹#›</a:t>
            </a:fld>
            <a:endParaRPr lang="en-US"/>
          </a:p>
        </p:txBody>
      </p:sp>
    </p:spTree>
    <p:extLst>
      <p:ext uri="{BB962C8B-B14F-4D97-AF65-F5344CB8AC3E}">
        <p14:creationId xmlns:p14="http://schemas.microsoft.com/office/powerpoint/2010/main" val="34125330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1</a:t>
            </a:fld>
            <a:endParaRPr lang="en-US"/>
          </a:p>
        </p:txBody>
      </p:sp>
    </p:spTree>
    <p:extLst>
      <p:ext uri="{BB962C8B-B14F-4D97-AF65-F5344CB8AC3E}">
        <p14:creationId xmlns:p14="http://schemas.microsoft.com/office/powerpoint/2010/main" val="1808856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www.nytimes.com</a:t>
            </a:r>
            <a:r>
              <a:rPr lang="en-US" dirty="0"/>
              <a:t>/2009/05/02/business/02charts.html</a:t>
            </a:r>
          </a:p>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12</a:t>
            </a:fld>
            <a:endParaRPr lang="en-US"/>
          </a:p>
        </p:txBody>
      </p:sp>
    </p:spTree>
    <p:extLst>
      <p:ext uri="{BB962C8B-B14F-4D97-AF65-F5344CB8AC3E}">
        <p14:creationId xmlns:p14="http://schemas.microsoft.com/office/powerpoint/2010/main" val="2069666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a:t>
            </a:r>
            <a:r>
              <a:rPr lang="en-US" dirty="0" err="1"/>
              <a:t>www.trade.gov</a:t>
            </a:r>
            <a:r>
              <a:rPr lang="en-US" dirty="0"/>
              <a:t>/mas/</a:t>
            </a:r>
            <a:r>
              <a:rPr lang="en-US" dirty="0" err="1"/>
              <a:t>ian</a:t>
            </a:r>
            <a:r>
              <a:rPr lang="en-US" dirty="0"/>
              <a:t>/build/groups/public/@</a:t>
            </a:r>
            <a:r>
              <a:rPr lang="en-US" dirty="0" err="1"/>
              <a:t>tg_ian</a:t>
            </a:r>
            <a:r>
              <a:rPr lang="en-US" dirty="0"/>
              <a:t>/documents/</a:t>
            </a:r>
            <a:r>
              <a:rPr lang="en-US" dirty="0" err="1"/>
              <a:t>webcontent</a:t>
            </a:r>
            <a:r>
              <a:rPr lang="en-US" dirty="0"/>
              <a:t>/tg_ian_003364.pdf</a:t>
            </a:r>
          </a:p>
          <a:p>
            <a:r>
              <a:rPr lang="en-US" dirty="0"/>
              <a:t>Via https://</a:t>
            </a:r>
            <a:r>
              <a:rPr lang="en-US" dirty="0" err="1"/>
              <a:t>en.wikipedia.org</a:t>
            </a:r>
            <a:r>
              <a:rPr lang="en-US" dirty="0"/>
              <a:t>/wiki/List_of_the_largest_trading_partners_of_the_United_States#cite_note-2</a:t>
            </a:r>
          </a:p>
          <a:p>
            <a:r>
              <a:rPr lang="en-US" dirty="0"/>
              <a:t>(But numbers don’t quite match.  Don’t know why.)</a:t>
            </a:r>
          </a:p>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13</a:t>
            </a:fld>
            <a:endParaRPr lang="en-US"/>
          </a:p>
        </p:txBody>
      </p:sp>
    </p:spTree>
    <p:extLst>
      <p:ext uri="{BB962C8B-B14F-4D97-AF65-F5344CB8AC3E}">
        <p14:creationId xmlns:p14="http://schemas.microsoft.com/office/powerpoint/2010/main" val="325348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CIA World </a:t>
            </a:r>
            <a:r>
              <a:rPr lang="en-US" dirty="0" err="1"/>
              <a:t>Factbook</a:t>
            </a:r>
            <a:r>
              <a:rPr lang="en-US" dirty="0"/>
              <a:t>:  https://</a:t>
            </a:r>
            <a:r>
              <a:rPr lang="en-US" dirty="0" err="1"/>
              <a:t>www.cia.gov</a:t>
            </a:r>
            <a:r>
              <a:rPr lang="en-US" dirty="0"/>
              <a:t>/library/publications/the-world-</a:t>
            </a:r>
            <a:r>
              <a:rPr lang="en-US" dirty="0" err="1"/>
              <a:t>factbook</a:t>
            </a:r>
            <a:r>
              <a:rPr lang="en-US" dirty="0"/>
              <a:t>/</a:t>
            </a:r>
            <a:r>
              <a:rPr lang="en-US" dirty="0" err="1"/>
              <a:t>rankorder</a:t>
            </a:r>
            <a:r>
              <a:rPr lang="en-US" dirty="0"/>
              <a:t>/2187rank.html</a:t>
            </a:r>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14</a:t>
            </a:fld>
            <a:endParaRPr lang="en-US"/>
          </a:p>
        </p:txBody>
      </p:sp>
    </p:spTree>
    <p:extLst>
      <p:ext uri="{BB962C8B-B14F-4D97-AF65-F5344CB8AC3E}">
        <p14:creationId xmlns:p14="http://schemas.microsoft.com/office/powerpoint/2010/main" val="2086058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World</a:t>
            </a:r>
            <a:r>
              <a:rPr lang="en-US" baseline="0" dirty="0"/>
              <a:t> Bank:  https://</a:t>
            </a:r>
            <a:r>
              <a:rPr lang="en-US" baseline="0" dirty="0" err="1"/>
              <a:t>data.worldbank.org</a:t>
            </a:r>
            <a:r>
              <a:rPr lang="en-US" baseline="0" dirty="0"/>
              <a:t>/indicator/</a:t>
            </a:r>
            <a:r>
              <a:rPr lang="en-US" baseline="0" dirty="0" err="1"/>
              <a:t>BN.CAB.XOKA.GD.ZS?name_desc</a:t>
            </a:r>
            <a:r>
              <a:rPr lang="en-US" baseline="0" dirty="0"/>
              <a:t>=false</a:t>
            </a:r>
          </a:p>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15</a:t>
            </a:fld>
            <a:endParaRPr lang="en-US"/>
          </a:p>
        </p:txBody>
      </p:sp>
    </p:spTree>
    <p:extLst>
      <p:ext uri="{BB962C8B-B14F-4D97-AF65-F5344CB8AC3E}">
        <p14:creationId xmlns:p14="http://schemas.microsoft.com/office/powerpoint/2010/main" val="574391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16</a:t>
            </a:fld>
            <a:endParaRPr lang="en-US"/>
          </a:p>
        </p:txBody>
      </p:sp>
    </p:spTree>
    <p:extLst>
      <p:ext uri="{BB962C8B-B14F-4D97-AF65-F5344CB8AC3E}">
        <p14:creationId xmlns:p14="http://schemas.microsoft.com/office/powerpoint/2010/main" val="2071656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www.businessinsider.com</a:t>
            </a:r>
            <a:r>
              <a:rPr lang="en-US" dirty="0"/>
              <a:t>/trump-trade-jobs-wealth-dont-correlate-with-trade-balance-2018-6</a:t>
            </a: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20</a:t>
            </a:fld>
            <a:endParaRPr lang="en-US"/>
          </a:p>
        </p:txBody>
      </p:sp>
    </p:spTree>
    <p:extLst>
      <p:ext uri="{BB962C8B-B14F-4D97-AF65-F5344CB8AC3E}">
        <p14:creationId xmlns:p14="http://schemas.microsoft.com/office/powerpoint/2010/main" val="841928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27</a:t>
            </a:fld>
            <a:endParaRPr lang="en-US"/>
          </a:p>
        </p:txBody>
      </p:sp>
    </p:spTree>
    <p:extLst>
      <p:ext uri="{BB962C8B-B14F-4D97-AF65-F5344CB8AC3E}">
        <p14:creationId xmlns:p14="http://schemas.microsoft.com/office/powerpoint/2010/main" val="781557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37</a:t>
            </a:fld>
            <a:endParaRPr lang="en-US"/>
          </a:p>
        </p:txBody>
      </p:sp>
    </p:spTree>
    <p:extLst>
      <p:ext uri="{BB962C8B-B14F-4D97-AF65-F5344CB8AC3E}">
        <p14:creationId xmlns:p14="http://schemas.microsoft.com/office/powerpoint/2010/main" val="1013087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seekingalpha.com</a:t>
            </a:r>
            <a:r>
              <a:rPr lang="en-US" dirty="0"/>
              <a:t>/article/4207807-trump-renews-charges-chinese-currency-manipulation</a:t>
            </a:r>
          </a:p>
          <a:p>
            <a:r>
              <a:rPr lang="en-US" dirty="0"/>
              <a:t>https://</a:t>
            </a:r>
            <a:r>
              <a:rPr lang="en-US" dirty="0" err="1"/>
              <a:t>www.nytimes.com</a:t>
            </a:r>
            <a:r>
              <a:rPr lang="en-US" dirty="0"/>
              <a:t>/2018/10/17/business/china-currency-</a:t>
            </a:r>
            <a:r>
              <a:rPr lang="en-US" dirty="0" err="1"/>
              <a:t>manipulation.html</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42</a:t>
            </a:fld>
            <a:endParaRPr lang="en-US"/>
          </a:p>
        </p:txBody>
      </p:sp>
    </p:spTree>
    <p:extLst>
      <p:ext uri="{BB962C8B-B14F-4D97-AF65-F5344CB8AC3E}">
        <p14:creationId xmlns:p14="http://schemas.microsoft.com/office/powerpoint/2010/main" val="3830555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43</a:t>
            </a:fld>
            <a:endParaRPr lang="en-US"/>
          </a:p>
        </p:txBody>
      </p:sp>
    </p:spTree>
    <p:extLst>
      <p:ext uri="{BB962C8B-B14F-4D97-AF65-F5344CB8AC3E}">
        <p14:creationId xmlns:p14="http://schemas.microsoft.com/office/powerpoint/2010/main" val="1705179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3</a:t>
            </a:fld>
            <a:endParaRPr lang="en-US"/>
          </a:p>
        </p:txBody>
      </p:sp>
    </p:spTree>
    <p:extLst>
      <p:ext uri="{BB962C8B-B14F-4D97-AF65-F5344CB8AC3E}">
        <p14:creationId xmlns:p14="http://schemas.microsoft.com/office/powerpoint/2010/main" val="174192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46</a:t>
            </a:fld>
            <a:endParaRPr lang="en-US"/>
          </a:p>
        </p:txBody>
      </p:sp>
    </p:spTree>
    <p:extLst>
      <p:ext uri="{BB962C8B-B14F-4D97-AF65-F5344CB8AC3E}">
        <p14:creationId xmlns:p14="http://schemas.microsoft.com/office/powerpoint/2010/main" val="1072399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China </a:t>
            </a:r>
            <a:r>
              <a:rPr lang="en-US" dirty="0" err="1"/>
              <a:t>currency.xlsx</a:t>
            </a:r>
            <a:endParaRPr lang="en-US" dirty="0"/>
          </a:p>
          <a:p>
            <a:r>
              <a:rPr lang="en-US"/>
              <a:t>From IMF, IFS</a:t>
            </a:r>
            <a:endParaRPr lang="en-US" dirty="0"/>
          </a:p>
        </p:txBody>
      </p:sp>
      <p:sp>
        <p:nvSpPr>
          <p:cNvPr id="4" name="Slide Number Placeholder 3"/>
          <p:cNvSpPr>
            <a:spLocks noGrp="1"/>
          </p:cNvSpPr>
          <p:nvPr>
            <p:ph type="sldNum" sz="quarter" idx="10"/>
          </p:nvPr>
        </p:nvSpPr>
        <p:spPr/>
        <p:txBody>
          <a:bodyPr/>
          <a:lstStyle/>
          <a:p>
            <a:fld id="{FB59426A-2EBC-524D-9EBF-66E70ECD7E04}" type="slidenum">
              <a:rPr lang="en-US" smtClean="0"/>
              <a:pPr/>
              <a:t>49</a:t>
            </a:fld>
            <a:endParaRPr lang="en-US"/>
          </a:p>
        </p:txBody>
      </p:sp>
    </p:spTree>
    <p:extLst>
      <p:ext uri="{BB962C8B-B14F-4D97-AF65-F5344CB8AC3E}">
        <p14:creationId xmlns:p14="http://schemas.microsoft.com/office/powerpoint/2010/main" val="1324384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See</a:t>
            </a:r>
            <a:r>
              <a:rPr lang="en-US" baseline="0" dirty="0"/>
              <a:t> China </a:t>
            </a:r>
            <a:r>
              <a:rPr lang="en-US" baseline="0" dirty="0" err="1"/>
              <a:t>Currency.xlsx</a:t>
            </a:r>
            <a:endParaRPr lang="en-US" dirty="0"/>
          </a:p>
        </p:txBody>
      </p:sp>
      <p:sp>
        <p:nvSpPr>
          <p:cNvPr id="4" name="Slide Number Placeholder 3"/>
          <p:cNvSpPr>
            <a:spLocks noGrp="1"/>
          </p:cNvSpPr>
          <p:nvPr>
            <p:ph type="sldNum" sz="quarter" idx="10"/>
          </p:nvPr>
        </p:nvSpPr>
        <p:spPr/>
        <p:txBody>
          <a:bodyPr/>
          <a:lstStyle/>
          <a:p>
            <a:fld id="{FB59426A-2EBC-524D-9EBF-66E70ECD7E04}" type="slidenum">
              <a:rPr lang="en-US" smtClean="0"/>
              <a:pPr/>
              <a:t>50</a:t>
            </a:fld>
            <a:endParaRPr lang="en-US"/>
          </a:p>
        </p:txBody>
      </p:sp>
    </p:spTree>
    <p:extLst>
      <p:ext uri="{BB962C8B-B14F-4D97-AF65-F5344CB8AC3E}">
        <p14:creationId xmlns:p14="http://schemas.microsoft.com/office/powerpoint/2010/main" val="2520965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China </a:t>
            </a:r>
            <a:r>
              <a:rPr lang="en-US" dirty="0" err="1"/>
              <a:t>currency.xlsx</a:t>
            </a:r>
            <a:endParaRPr lang="en-US" dirty="0"/>
          </a:p>
          <a:p>
            <a:r>
              <a:rPr lang="en-US"/>
              <a:t>From IMF, IFS</a:t>
            </a:r>
            <a:endParaRPr lang="en-US" dirty="0"/>
          </a:p>
        </p:txBody>
      </p:sp>
      <p:sp>
        <p:nvSpPr>
          <p:cNvPr id="4" name="Slide Number Placeholder 3"/>
          <p:cNvSpPr>
            <a:spLocks noGrp="1"/>
          </p:cNvSpPr>
          <p:nvPr>
            <p:ph type="sldNum" sz="quarter" idx="10"/>
          </p:nvPr>
        </p:nvSpPr>
        <p:spPr/>
        <p:txBody>
          <a:bodyPr/>
          <a:lstStyle/>
          <a:p>
            <a:fld id="{FB59426A-2EBC-524D-9EBF-66E70ECD7E04}" type="slidenum">
              <a:rPr lang="en-US" smtClean="0"/>
              <a:pPr/>
              <a:t>52</a:t>
            </a:fld>
            <a:endParaRPr lang="en-US"/>
          </a:p>
        </p:txBody>
      </p:sp>
    </p:spTree>
    <p:extLst>
      <p:ext uri="{BB962C8B-B14F-4D97-AF65-F5344CB8AC3E}">
        <p14:creationId xmlns:p14="http://schemas.microsoft.com/office/powerpoint/2010/main" val="1747138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See</a:t>
            </a:r>
            <a:r>
              <a:rPr lang="en-US" baseline="0" dirty="0"/>
              <a:t> China </a:t>
            </a:r>
            <a:r>
              <a:rPr lang="en-US" baseline="0" dirty="0" err="1"/>
              <a:t>Currency.xlsx</a:t>
            </a:r>
            <a:endParaRPr lang="en-US" dirty="0"/>
          </a:p>
        </p:txBody>
      </p:sp>
      <p:sp>
        <p:nvSpPr>
          <p:cNvPr id="4" name="Slide Number Placeholder 3"/>
          <p:cNvSpPr>
            <a:spLocks noGrp="1"/>
          </p:cNvSpPr>
          <p:nvPr>
            <p:ph type="sldNum" sz="quarter" idx="10"/>
          </p:nvPr>
        </p:nvSpPr>
        <p:spPr/>
        <p:txBody>
          <a:bodyPr/>
          <a:lstStyle/>
          <a:p>
            <a:fld id="{FB59426A-2EBC-524D-9EBF-66E70ECD7E04}" type="slidenum">
              <a:rPr lang="en-US" smtClean="0"/>
              <a:pPr/>
              <a:t>54</a:t>
            </a:fld>
            <a:endParaRPr lang="en-US"/>
          </a:p>
        </p:txBody>
      </p:sp>
    </p:spTree>
    <p:extLst>
      <p:ext uri="{BB962C8B-B14F-4D97-AF65-F5344CB8AC3E}">
        <p14:creationId xmlns:p14="http://schemas.microsoft.com/office/powerpoint/2010/main" val="3057500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China </a:t>
            </a:r>
            <a:r>
              <a:rPr lang="en-US" dirty="0" err="1"/>
              <a:t>currency.xlsx</a:t>
            </a:r>
            <a:endParaRPr lang="en-US" dirty="0"/>
          </a:p>
          <a:p>
            <a:r>
              <a:rPr lang="en-US"/>
              <a:t>From IMF, IFS</a:t>
            </a:r>
            <a:endParaRPr lang="en-US" dirty="0"/>
          </a:p>
        </p:txBody>
      </p:sp>
      <p:sp>
        <p:nvSpPr>
          <p:cNvPr id="4" name="Slide Number Placeholder 3"/>
          <p:cNvSpPr>
            <a:spLocks noGrp="1"/>
          </p:cNvSpPr>
          <p:nvPr>
            <p:ph type="sldNum" sz="quarter" idx="10"/>
          </p:nvPr>
        </p:nvSpPr>
        <p:spPr/>
        <p:txBody>
          <a:bodyPr/>
          <a:lstStyle/>
          <a:p>
            <a:fld id="{FB59426A-2EBC-524D-9EBF-66E70ECD7E04}" type="slidenum">
              <a:rPr lang="en-US" smtClean="0"/>
              <a:pPr/>
              <a:t>56</a:t>
            </a:fld>
            <a:endParaRPr lang="en-US"/>
          </a:p>
        </p:txBody>
      </p:sp>
    </p:spTree>
    <p:extLst>
      <p:ext uri="{BB962C8B-B14F-4D97-AF65-F5344CB8AC3E}">
        <p14:creationId xmlns:p14="http://schemas.microsoft.com/office/powerpoint/2010/main" val="2084136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See</a:t>
            </a:r>
            <a:r>
              <a:rPr lang="en-US" baseline="0" dirty="0"/>
              <a:t> China </a:t>
            </a:r>
            <a:r>
              <a:rPr lang="en-US" baseline="0" dirty="0" err="1"/>
              <a:t>Currency.xlsx</a:t>
            </a:r>
            <a:endParaRPr lang="en-US" dirty="0"/>
          </a:p>
        </p:txBody>
      </p:sp>
      <p:sp>
        <p:nvSpPr>
          <p:cNvPr id="4" name="Slide Number Placeholder 3"/>
          <p:cNvSpPr>
            <a:spLocks noGrp="1"/>
          </p:cNvSpPr>
          <p:nvPr>
            <p:ph type="sldNum" sz="quarter" idx="10"/>
          </p:nvPr>
        </p:nvSpPr>
        <p:spPr/>
        <p:txBody>
          <a:bodyPr/>
          <a:lstStyle/>
          <a:p>
            <a:fld id="{FB59426A-2EBC-524D-9EBF-66E70ECD7E04}" type="slidenum">
              <a:rPr lang="en-US" smtClean="0"/>
              <a:pPr/>
              <a:t>57</a:t>
            </a:fld>
            <a:endParaRPr lang="en-US"/>
          </a:p>
        </p:txBody>
      </p:sp>
    </p:spTree>
    <p:extLst>
      <p:ext uri="{BB962C8B-B14F-4D97-AF65-F5344CB8AC3E}">
        <p14:creationId xmlns:p14="http://schemas.microsoft.com/office/powerpoint/2010/main" val="4007879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China </a:t>
            </a:r>
            <a:r>
              <a:rPr lang="en-US" dirty="0" err="1"/>
              <a:t>currency.xlsx</a:t>
            </a:r>
            <a:endParaRPr lang="en-US" dirty="0"/>
          </a:p>
          <a:p>
            <a:r>
              <a:rPr lang="en-US"/>
              <a:t>From IMF, IFS</a:t>
            </a:r>
            <a:endParaRPr lang="en-US" dirty="0"/>
          </a:p>
        </p:txBody>
      </p:sp>
      <p:sp>
        <p:nvSpPr>
          <p:cNvPr id="4" name="Slide Number Placeholder 3"/>
          <p:cNvSpPr>
            <a:spLocks noGrp="1"/>
          </p:cNvSpPr>
          <p:nvPr>
            <p:ph type="sldNum" sz="quarter" idx="10"/>
          </p:nvPr>
        </p:nvSpPr>
        <p:spPr/>
        <p:txBody>
          <a:bodyPr/>
          <a:lstStyle/>
          <a:p>
            <a:fld id="{FB59426A-2EBC-524D-9EBF-66E70ECD7E04}" type="slidenum">
              <a:rPr lang="en-US" smtClean="0"/>
              <a:pPr/>
              <a:t>59</a:t>
            </a:fld>
            <a:endParaRPr lang="en-US"/>
          </a:p>
        </p:txBody>
      </p:sp>
    </p:spTree>
    <p:extLst>
      <p:ext uri="{BB962C8B-B14F-4D97-AF65-F5344CB8AC3E}">
        <p14:creationId xmlns:p14="http://schemas.microsoft.com/office/powerpoint/2010/main" val="1235157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See</a:t>
            </a:r>
            <a:r>
              <a:rPr lang="en-US" baseline="0" dirty="0"/>
              <a:t> China </a:t>
            </a:r>
            <a:r>
              <a:rPr lang="en-US" baseline="0" dirty="0" err="1"/>
              <a:t>Currency.xlsx</a:t>
            </a:r>
            <a:endParaRPr lang="en-US" dirty="0"/>
          </a:p>
        </p:txBody>
      </p:sp>
      <p:sp>
        <p:nvSpPr>
          <p:cNvPr id="4" name="Slide Number Placeholder 3"/>
          <p:cNvSpPr>
            <a:spLocks noGrp="1"/>
          </p:cNvSpPr>
          <p:nvPr>
            <p:ph type="sldNum" sz="quarter" idx="10"/>
          </p:nvPr>
        </p:nvSpPr>
        <p:spPr/>
        <p:txBody>
          <a:bodyPr/>
          <a:lstStyle/>
          <a:p>
            <a:fld id="{FB59426A-2EBC-524D-9EBF-66E70ECD7E04}" type="slidenum">
              <a:rPr lang="en-US" smtClean="0"/>
              <a:pPr/>
              <a:t>60</a:t>
            </a:fld>
            <a:endParaRPr lang="en-US"/>
          </a:p>
        </p:txBody>
      </p:sp>
    </p:spTree>
    <p:extLst>
      <p:ext uri="{BB962C8B-B14F-4D97-AF65-F5344CB8AC3E}">
        <p14:creationId xmlns:p14="http://schemas.microsoft.com/office/powerpoint/2010/main" val="10954310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61</a:t>
            </a:fld>
            <a:endParaRPr lang="en-US"/>
          </a:p>
        </p:txBody>
      </p:sp>
    </p:spTree>
    <p:extLst>
      <p:ext uri="{BB962C8B-B14F-4D97-AF65-F5344CB8AC3E}">
        <p14:creationId xmlns:p14="http://schemas.microsoft.com/office/powerpoint/2010/main" val="1985820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4</a:t>
            </a:fld>
            <a:endParaRPr lang="en-US"/>
          </a:p>
        </p:txBody>
      </p:sp>
    </p:spTree>
    <p:extLst>
      <p:ext uri="{BB962C8B-B14F-4D97-AF65-F5344CB8AC3E}">
        <p14:creationId xmlns:p14="http://schemas.microsoft.com/office/powerpoint/2010/main" val="16999516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China </a:t>
            </a:r>
            <a:r>
              <a:rPr lang="en-US" dirty="0" err="1"/>
              <a:t>currency.xlsx</a:t>
            </a:r>
            <a:endParaRPr lang="en-US" dirty="0"/>
          </a:p>
          <a:p>
            <a:r>
              <a:rPr lang="en-US"/>
              <a:t>From IMF, IFS</a:t>
            </a:r>
            <a:endParaRPr lang="en-US" dirty="0"/>
          </a:p>
        </p:txBody>
      </p:sp>
      <p:sp>
        <p:nvSpPr>
          <p:cNvPr id="4" name="Slide Number Placeholder 3"/>
          <p:cNvSpPr>
            <a:spLocks noGrp="1"/>
          </p:cNvSpPr>
          <p:nvPr>
            <p:ph type="sldNum" sz="quarter" idx="10"/>
          </p:nvPr>
        </p:nvSpPr>
        <p:spPr/>
        <p:txBody>
          <a:bodyPr/>
          <a:lstStyle/>
          <a:p>
            <a:fld id="{FB59426A-2EBC-524D-9EBF-66E70ECD7E04}" type="slidenum">
              <a:rPr lang="en-US" smtClean="0"/>
              <a:pPr/>
              <a:t>62</a:t>
            </a:fld>
            <a:endParaRPr lang="en-US"/>
          </a:p>
        </p:txBody>
      </p:sp>
    </p:spTree>
    <p:extLst>
      <p:ext uri="{BB962C8B-B14F-4D97-AF65-F5344CB8AC3E}">
        <p14:creationId xmlns:p14="http://schemas.microsoft.com/office/powerpoint/2010/main" val="5285652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See</a:t>
            </a:r>
            <a:r>
              <a:rPr lang="en-US" baseline="0" dirty="0"/>
              <a:t> China </a:t>
            </a:r>
            <a:r>
              <a:rPr lang="en-US" baseline="0" dirty="0" err="1"/>
              <a:t>Currency.xlsx</a:t>
            </a:r>
            <a:endParaRPr lang="en-US" dirty="0"/>
          </a:p>
        </p:txBody>
      </p:sp>
      <p:sp>
        <p:nvSpPr>
          <p:cNvPr id="4" name="Slide Number Placeholder 3"/>
          <p:cNvSpPr>
            <a:spLocks noGrp="1"/>
          </p:cNvSpPr>
          <p:nvPr>
            <p:ph type="sldNum" sz="quarter" idx="10"/>
          </p:nvPr>
        </p:nvSpPr>
        <p:spPr/>
        <p:txBody>
          <a:bodyPr/>
          <a:lstStyle/>
          <a:p>
            <a:fld id="{FB59426A-2EBC-524D-9EBF-66E70ECD7E04}" type="slidenum">
              <a:rPr lang="en-US" smtClean="0"/>
              <a:pPr/>
              <a:t>63</a:t>
            </a:fld>
            <a:endParaRPr lang="en-US"/>
          </a:p>
        </p:txBody>
      </p:sp>
    </p:spTree>
    <p:extLst>
      <p:ext uri="{BB962C8B-B14F-4D97-AF65-F5344CB8AC3E}">
        <p14:creationId xmlns:p14="http://schemas.microsoft.com/office/powerpoint/2010/main" val="2740228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5</a:t>
            </a:fld>
            <a:endParaRPr lang="en-US"/>
          </a:p>
        </p:txBody>
      </p:sp>
    </p:spTree>
    <p:extLst>
      <p:ext uri="{BB962C8B-B14F-4D97-AF65-F5344CB8AC3E}">
        <p14:creationId xmlns:p14="http://schemas.microsoft.com/office/powerpoint/2010/main" val="931161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6</a:t>
            </a:fld>
            <a:endParaRPr lang="en-US"/>
          </a:p>
        </p:txBody>
      </p:sp>
    </p:spTree>
    <p:extLst>
      <p:ext uri="{BB962C8B-B14F-4D97-AF65-F5344CB8AC3E}">
        <p14:creationId xmlns:p14="http://schemas.microsoft.com/office/powerpoint/2010/main" val="2113565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7</a:t>
            </a:fld>
            <a:endParaRPr lang="en-US"/>
          </a:p>
        </p:txBody>
      </p:sp>
    </p:spTree>
    <p:extLst>
      <p:ext uri="{BB962C8B-B14F-4D97-AF65-F5344CB8AC3E}">
        <p14:creationId xmlns:p14="http://schemas.microsoft.com/office/powerpoint/2010/main" val="815419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8</a:t>
            </a:fld>
            <a:endParaRPr lang="en-US"/>
          </a:p>
        </p:txBody>
      </p:sp>
    </p:spTree>
    <p:extLst>
      <p:ext uri="{BB962C8B-B14F-4D97-AF65-F5344CB8AC3E}">
        <p14:creationId xmlns:p14="http://schemas.microsoft.com/office/powerpoint/2010/main" val="570934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ourfuture.org</a:t>
            </a:r>
            <a:r>
              <a:rPr lang="en-US" dirty="0"/>
              <a:t>/20150113/rep-</a:t>
            </a:r>
            <a:r>
              <a:rPr lang="en-US" dirty="0" err="1"/>
              <a:t>alan</a:t>
            </a:r>
            <a:r>
              <a:rPr lang="en-US" dirty="0"/>
              <a:t>-</a:t>
            </a:r>
            <a:r>
              <a:rPr lang="en-US" dirty="0" err="1"/>
              <a:t>grayson</a:t>
            </a:r>
            <a:r>
              <a:rPr lang="en-US" dirty="0"/>
              <a:t>-explains-trade-deficit-harm</a:t>
            </a:r>
          </a:p>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9</a:t>
            </a:fld>
            <a:endParaRPr lang="en-US"/>
          </a:p>
        </p:txBody>
      </p:sp>
    </p:spTree>
    <p:extLst>
      <p:ext uri="{BB962C8B-B14F-4D97-AF65-F5344CB8AC3E}">
        <p14:creationId xmlns:p14="http://schemas.microsoft.com/office/powerpoint/2010/main" val="1630658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fred.stlouisfed.org</a:t>
            </a:r>
            <a:r>
              <a:rPr lang="en-US" dirty="0"/>
              <a:t>/series/NETEXP</a:t>
            </a:r>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10</a:t>
            </a:fld>
            <a:endParaRPr lang="en-US"/>
          </a:p>
        </p:txBody>
      </p:sp>
    </p:spTree>
    <p:extLst>
      <p:ext uri="{BB962C8B-B14F-4D97-AF65-F5344CB8AC3E}">
        <p14:creationId xmlns:p14="http://schemas.microsoft.com/office/powerpoint/2010/main" val="1076019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Lecture 3:  Deficits</a:t>
            </a:r>
          </a:p>
        </p:txBody>
      </p:sp>
      <p:sp>
        <p:nvSpPr>
          <p:cNvPr id="6" name="Rectangle 6"/>
          <p:cNvSpPr>
            <a:spLocks noGrp="1" noChangeArrowheads="1"/>
          </p:cNvSpPr>
          <p:nvPr>
            <p:ph type="sldNum" sz="quarter" idx="12"/>
          </p:nvPr>
        </p:nvSpPr>
        <p:spPr>
          <a:ln/>
        </p:spPr>
        <p:txBody>
          <a:bodyPr/>
          <a:lstStyle>
            <a:lvl1pPr>
              <a:defRPr/>
            </a:lvl1pPr>
          </a:lstStyle>
          <a:p>
            <a:pPr>
              <a:defRPr/>
            </a:pPr>
            <a:fld id="{52603A1A-E773-3841-ADFC-BBF99E444C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Lecture 3:  Deficits</a:t>
            </a:r>
          </a:p>
        </p:txBody>
      </p:sp>
      <p:sp>
        <p:nvSpPr>
          <p:cNvPr id="6" name="Rectangle 6"/>
          <p:cNvSpPr>
            <a:spLocks noGrp="1" noChangeArrowheads="1"/>
          </p:cNvSpPr>
          <p:nvPr>
            <p:ph type="sldNum" sz="quarter" idx="12"/>
          </p:nvPr>
        </p:nvSpPr>
        <p:spPr>
          <a:ln/>
        </p:spPr>
        <p:txBody>
          <a:bodyPr/>
          <a:lstStyle>
            <a:lvl1pPr>
              <a:defRPr/>
            </a:lvl1pPr>
          </a:lstStyle>
          <a:p>
            <a:pPr>
              <a:defRPr/>
            </a:pPr>
            <a:fld id="{D5C1E7D6-0FCC-384A-B3CB-7FD4D25646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Lecture 3:  Deficits</a:t>
            </a:r>
          </a:p>
        </p:txBody>
      </p:sp>
      <p:sp>
        <p:nvSpPr>
          <p:cNvPr id="6" name="Rectangle 6"/>
          <p:cNvSpPr>
            <a:spLocks noGrp="1" noChangeArrowheads="1"/>
          </p:cNvSpPr>
          <p:nvPr>
            <p:ph type="sldNum" sz="quarter" idx="12"/>
          </p:nvPr>
        </p:nvSpPr>
        <p:spPr>
          <a:ln/>
        </p:spPr>
        <p:txBody>
          <a:bodyPr/>
          <a:lstStyle>
            <a:lvl1pPr>
              <a:defRPr/>
            </a:lvl1pPr>
          </a:lstStyle>
          <a:p>
            <a:pPr>
              <a:defRPr/>
            </a:pPr>
            <a:fld id="{3B22A549-A8EC-5E41-AE09-B359ABBC74A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Lecture 3:  Deficits</a:t>
            </a:r>
          </a:p>
        </p:txBody>
      </p:sp>
      <p:sp>
        <p:nvSpPr>
          <p:cNvPr id="6" name="Rectangle 6"/>
          <p:cNvSpPr>
            <a:spLocks noGrp="1" noChangeArrowheads="1"/>
          </p:cNvSpPr>
          <p:nvPr>
            <p:ph type="sldNum" sz="quarter" idx="12"/>
          </p:nvPr>
        </p:nvSpPr>
        <p:spPr>
          <a:ln/>
        </p:spPr>
        <p:txBody>
          <a:bodyPr/>
          <a:lstStyle>
            <a:lvl1pPr>
              <a:defRPr/>
            </a:lvl1pPr>
          </a:lstStyle>
          <a:p>
            <a:pPr>
              <a:defRPr/>
            </a:pPr>
            <a:fld id="{5DB9FEF9-6A94-4C4E-82BC-84DF130E0B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Lecture 3:  Deficits</a:t>
            </a:r>
          </a:p>
        </p:txBody>
      </p:sp>
      <p:sp>
        <p:nvSpPr>
          <p:cNvPr id="6" name="Rectangle 6"/>
          <p:cNvSpPr>
            <a:spLocks noGrp="1" noChangeArrowheads="1"/>
          </p:cNvSpPr>
          <p:nvPr>
            <p:ph type="sldNum" sz="quarter" idx="12"/>
          </p:nvPr>
        </p:nvSpPr>
        <p:spPr>
          <a:ln/>
        </p:spPr>
        <p:txBody>
          <a:bodyPr/>
          <a:lstStyle>
            <a:lvl1pPr>
              <a:defRPr/>
            </a:lvl1pPr>
          </a:lstStyle>
          <a:p>
            <a:pPr>
              <a:defRPr/>
            </a:pPr>
            <a:fld id="{659DFB22-C7E9-9E4B-8431-4E4E88AD00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Lecture 3:  Deficits</a:t>
            </a:r>
          </a:p>
        </p:txBody>
      </p:sp>
      <p:sp>
        <p:nvSpPr>
          <p:cNvPr id="6" name="Rectangle 6"/>
          <p:cNvSpPr>
            <a:spLocks noGrp="1" noChangeArrowheads="1"/>
          </p:cNvSpPr>
          <p:nvPr>
            <p:ph type="sldNum" sz="quarter" idx="12"/>
          </p:nvPr>
        </p:nvSpPr>
        <p:spPr>
          <a:ln/>
        </p:spPr>
        <p:txBody>
          <a:bodyPr/>
          <a:lstStyle>
            <a:lvl1pPr>
              <a:defRPr/>
            </a:lvl1pPr>
          </a:lstStyle>
          <a:p>
            <a:pPr>
              <a:defRPr/>
            </a:pPr>
            <a:fld id="{8A44C07A-C2E5-4246-89C7-DDE8BF5A8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Lecture 3:  Deficits</a:t>
            </a:r>
          </a:p>
        </p:txBody>
      </p:sp>
      <p:sp>
        <p:nvSpPr>
          <p:cNvPr id="7" name="Rectangle 6"/>
          <p:cNvSpPr>
            <a:spLocks noGrp="1" noChangeArrowheads="1"/>
          </p:cNvSpPr>
          <p:nvPr>
            <p:ph type="sldNum" sz="quarter" idx="12"/>
          </p:nvPr>
        </p:nvSpPr>
        <p:spPr>
          <a:ln/>
        </p:spPr>
        <p:txBody>
          <a:bodyPr/>
          <a:lstStyle>
            <a:lvl1pPr>
              <a:defRPr/>
            </a:lvl1pPr>
          </a:lstStyle>
          <a:p>
            <a:pPr>
              <a:defRPr/>
            </a:pPr>
            <a:fld id="{20F3AC2E-915D-0649-8D8C-D175FF52D6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r>
              <a:rPr lang="en-US"/>
              <a:t>Lecture 3:  Deficits</a:t>
            </a:r>
          </a:p>
        </p:txBody>
      </p:sp>
      <p:sp>
        <p:nvSpPr>
          <p:cNvPr id="9" name="Rectangle 6"/>
          <p:cNvSpPr>
            <a:spLocks noGrp="1" noChangeArrowheads="1"/>
          </p:cNvSpPr>
          <p:nvPr>
            <p:ph type="sldNum" sz="quarter" idx="12"/>
          </p:nvPr>
        </p:nvSpPr>
        <p:spPr>
          <a:ln/>
        </p:spPr>
        <p:txBody>
          <a:bodyPr/>
          <a:lstStyle>
            <a:lvl1pPr>
              <a:defRPr/>
            </a:lvl1pPr>
          </a:lstStyle>
          <a:p>
            <a:pPr>
              <a:defRPr/>
            </a:pPr>
            <a:fld id="{E3C9F8A2-9406-AB4D-8F2E-4C2286D012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r>
              <a:rPr lang="en-US"/>
              <a:t>Lecture 3:  Deficits</a:t>
            </a:r>
          </a:p>
        </p:txBody>
      </p:sp>
      <p:sp>
        <p:nvSpPr>
          <p:cNvPr id="5" name="Rectangle 6"/>
          <p:cNvSpPr>
            <a:spLocks noGrp="1" noChangeArrowheads="1"/>
          </p:cNvSpPr>
          <p:nvPr>
            <p:ph type="sldNum" sz="quarter" idx="12"/>
          </p:nvPr>
        </p:nvSpPr>
        <p:spPr>
          <a:ln/>
        </p:spPr>
        <p:txBody>
          <a:bodyPr/>
          <a:lstStyle>
            <a:lvl1pPr>
              <a:defRPr/>
            </a:lvl1pPr>
          </a:lstStyle>
          <a:p>
            <a:pPr>
              <a:defRPr/>
            </a:pPr>
            <a:fld id="{1AC5BEF1-0CF0-D64B-8500-E8C28A928F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r>
              <a:rPr lang="en-US"/>
              <a:t>Lecture 3:  Deficits</a:t>
            </a:r>
          </a:p>
        </p:txBody>
      </p:sp>
      <p:sp>
        <p:nvSpPr>
          <p:cNvPr id="4" name="Rectangle 6"/>
          <p:cNvSpPr>
            <a:spLocks noGrp="1" noChangeArrowheads="1"/>
          </p:cNvSpPr>
          <p:nvPr>
            <p:ph type="sldNum" sz="quarter" idx="12"/>
          </p:nvPr>
        </p:nvSpPr>
        <p:spPr>
          <a:ln/>
        </p:spPr>
        <p:txBody>
          <a:bodyPr/>
          <a:lstStyle>
            <a:lvl1pPr>
              <a:defRPr/>
            </a:lvl1pPr>
          </a:lstStyle>
          <a:p>
            <a:pPr>
              <a:defRPr/>
            </a:pPr>
            <a:fld id="{A81FF836-5028-4F40-B892-777B2D0235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Lecture 3:  Deficits</a:t>
            </a:r>
          </a:p>
        </p:txBody>
      </p:sp>
      <p:sp>
        <p:nvSpPr>
          <p:cNvPr id="7" name="Rectangle 6"/>
          <p:cNvSpPr>
            <a:spLocks noGrp="1" noChangeArrowheads="1"/>
          </p:cNvSpPr>
          <p:nvPr>
            <p:ph type="sldNum" sz="quarter" idx="12"/>
          </p:nvPr>
        </p:nvSpPr>
        <p:spPr>
          <a:ln/>
        </p:spPr>
        <p:txBody>
          <a:bodyPr/>
          <a:lstStyle>
            <a:lvl1pPr>
              <a:defRPr/>
            </a:lvl1pPr>
          </a:lstStyle>
          <a:p>
            <a:pPr>
              <a:defRPr/>
            </a:pPr>
            <a:fld id="{2AA5C378-E859-C447-B1DC-01D4478958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Lecture 3:  Deficits</a:t>
            </a:r>
          </a:p>
        </p:txBody>
      </p:sp>
      <p:sp>
        <p:nvSpPr>
          <p:cNvPr id="7" name="Rectangle 6"/>
          <p:cNvSpPr>
            <a:spLocks noGrp="1" noChangeArrowheads="1"/>
          </p:cNvSpPr>
          <p:nvPr>
            <p:ph type="sldNum" sz="quarter" idx="12"/>
          </p:nvPr>
        </p:nvSpPr>
        <p:spPr>
          <a:ln/>
        </p:spPr>
        <p:txBody>
          <a:bodyPr/>
          <a:lstStyle>
            <a:lvl1pPr>
              <a:defRPr/>
            </a:lvl1pPr>
          </a:lstStyle>
          <a:p>
            <a:pPr>
              <a:defRPr/>
            </a:pPr>
            <a:fld id="{DB5EF9EC-3A0F-274E-9559-CA32AB3C47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r>
              <a:rPr lang="en-US"/>
              <a:t>Lecture 3:  Deficits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7587ACD-9E44-A142-A97F-0C26FC1357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51933" y="3657600"/>
            <a:ext cx="7772400" cy="2404534"/>
          </a:xfrm>
        </p:spPr>
        <p:txBody>
          <a:bodyPr/>
          <a:lstStyle/>
          <a:p>
            <a:pPr eaLnBrk="1" hangingPunct="1"/>
            <a:r>
              <a:rPr lang="en-US" sz="4000" dirty="0">
                <a:ea typeface="ＭＳ Ｐゴシック" pitchFamily="-109" charset="-128"/>
                <a:cs typeface="ＭＳ Ｐゴシック" pitchFamily="-109" charset="-128"/>
              </a:rPr>
              <a:t>Class 3</a:t>
            </a:r>
            <a:br>
              <a:rPr lang="en-US" sz="4000" dirty="0">
                <a:ea typeface="ＭＳ Ｐゴシック" pitchFamily="-109" charset="-128"/>
                <a:cs typeface="ＭＳ Ｐゴシック" pitchFamily="-109" charset="-128"/>
              </a:rPr>
            </a:br>
            <a:r>
              <a:rPr lang="en-US" sz="4000" dirty="0"/>
              <a:t>Trade Deficits; </a:t>
            </a:r>
            <a:br>
              <a:rPr lang="en-US" sz="4000" dirty="0"/>
            </a:br>
            <a:r>
              <a:rPr lang="en-US" sz="4000" dirty="0"/>
              <a:t>Currency Manipulation</a:t>
            </a:r>
            <a:endParaRPr lang="en-US" sz="4000" dirty="0">
              <a:ea typeface="ＭＳ Ｐゴシック" pitchFamily="-109" charset="-128"/>
              <a:cs typeface="ＭＳ Ｐゴシック" pitchFamily="-109" charset="-128"/>
            </a:endParaRPr>
          </a:p>
        </p:txBody>
      </p:sp>
      <p:sp>
        <p:nvSpPr>
          <p:cNvPr id="16387" name="Rectangle 3"/>
          <p:cNvSpPr>
            <a:spLocks noGrp="1" noChangeArrowheads="1"/>
          </p:cNvSpPr>
          <p:nvPr>
            <p:ph type="subTitle" idx="1"/>
          </p:nvPr>
        </p:nvSpPr>
        <p:spPr>
          <a:xfrm>
            <a:off x="1380066" y="711200"/>
            <a:ext cx="6400800" cy="1066800"/>
          </a:xfrm>
        </p:spPr>
        <p:txBody>
          <a:bodyPr/>
          <a:lstStyle/>
          <a:p>
            <a:pPr eaLnBrk="1" hangingPunct="1"/>
            <a:r>
              <a:rPr lang="en-US" sz="5400" dirty="0" err="1">
                <a:ea typeface="ＭＳ Ｐゴシック" pitchFamily="-109" charset="-128"/>
                <a:cs typeface="ＭＳ Ｐゴシック" pitchFamily="-109" charset="-128"/>
              </a:rPr>
              <a:t>PubPol</a:t>
            </a:r>
            <a:r>
              <a:rPr lang="en-US" sz="5400" dirty="0">
                <a:ea typeface="ＭＳ Ｐゴシック" pitchFamily="-109" charset="-128"/>
                <a:cs typeface="ＭＳ Ｐゴシック" pitchFamily="-109" charset="-128"/>
              </a:rPr>
              <a:t> 201</a:t>
            </a:r>
          </a:p>
          <a:p>
            <a:pPr eaLnBrk="1" hangingPunct="1"/>
            <a:r>
              <a:rPr lang="en-US" sz="4800" dirty="0">
                <a:ea typeface="ＭＳ Ｐゴシック" pitchFamily="-109" charset="-128"/>
                <a:cs typeface="ＭＳ Ｐゴシック" pitchFamily="-109" charset="-128"/>
              </a:rPr>
              <a:t>Module 3: </a:t>
            </a:r>
            <a:r>
              <a:rPr lang="en-US" sz="4800" dirty="0"/>
              <a:t>International Trade Policy</a:t>
            </a:r>
          </a:p>
          <a:p>
            <a:pPr eaLnBrk="1" hangingPunct="1"/>
            <a:endParaRPr lang="en-US" sz="5400" dirty="0">
              <a:ea typeface="ＭＳ Ｐゴシック" pitchFamily="-109" charset="-128"/>
              <a:cs typeface="ＭＳ Ｐゴシック" pitchFamily="-109"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10</a:t>
            </a:fld>
            <a:endParaRPr lang="en-US"/>
          </a:p>
        </p:txBody>
      </p:sp>
      <p:pic>
        <p:nvPicPr>
          <p:cNvPr id="2" name="Picture 1"/>
          <p:cNvPicPr>
            <a:picLocks noChangeAspect="1"/>
          </p:cNvPicPr>
          <p:nvPr/>
        </p:nvPicPr>
        <p:blipFill>
          <a:blip r:embed="rId3"/>
          <a:stretch>
            <a:fillRect/>
          </a:stretch>
        </p:blipFill>
        <p:spPr>
          <a:xfrm>
            <a:off x="0" y="1587804"/>
            <a:ext cx="9144000" cy="3682392"/>
          </a:xfrm>
          <a:prstGeom prst="rect">
            <a:avLst/>
          </a:prstGeom>
        </p:spPr>
      </p:pic>
      <p:sp>
        <p:nvSpPr>
          <p:cNvPr id="6" name="TextBox 5"/>
          <p:cNvSpPr txBox="1"/>
          <p:nvPr/>
        </p:nvSpPr>
        <p:spPr>
          <a:xfrm>
            <a:off x="228600" y="8021"/>
            <a:ext cx="4191000" cy="584775"/>
          </a:xfrm>
          <a:prstGeom prst="rect">
            <a:avLst/>
          </a:prstGeom>
          <a:noFill/>
        </p:spPr>
        <p:txBody>
          <a:bodyPr wrap="square" rtlCol="0">
            <a:spAutoFit/>
          </a:bodyPr>
          <a:lstStyle/>
          <a:p>
            <a:r>
              <a:rPr lang="en-US" sz="3200"/>
              <a:t>US Trade Deficit, in $</a:t>
            </a:r>
          </a:p>
        </p:txBody>
      </p:sp>
      <p:sp>
        <p:nvSpPr>
          <p:cNvPr id="3" name="Oval 2"/>
          <p:cNvSpPr/>
          <p:nvPr/>
        </p:nvSpPr>
        <p:spPr>
          <a:xfrm>
            <a:off x="5715000" y="2133600"/>
            <a:ext cx="381000" cy="3810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934200" y="2971800"/>
            <a:ext cx="381000" cy="3810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rot="225111">
            <a:off x="7846076" y="2895517"/>
            <a:ext cx="381000" cy="137254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3" idx="7"/>
          </p:cNvCxnSpPr>
          <p:nvPr/>
        </p:nvCxnSpPr>
        <p:spPr>
          <a:xfrm flipV="1">
            <a:off x="6040204" y="1143000"/>
            <a:ext cx="817796" cy="1046396"/>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7" idx="0"/>
          </p:cNvCxnSpPr>
          <p:nvPr/>
        </p:nvCxnSpPr>
        <p:spPr>
          <a:xfrm flipH="1" flipV="1">
            <a:off x="6858000" y="1143000"/>
            <a:ext cx="266700" cy="182880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flipV="1">
            <a:off x="6858000" y="1143000"/>
            <a:ext cx="1143000" cy="182880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638800" y="457200"/>
            <a:ext cx="2438400" cy="646331"/>
          </a:xfrm>
          <a:prstGeom prst="rect">
            <a:avLst/>
          </a:prstGeom>
          <a:noFill/>
          <a:ln w="28575">
            <a:solidFill>
              <a:srgbClr val="FF0000"/>
            </a:solidFill>
          </a:ln>
        </p:spPr>
        <p:txBody>
          <a:bodyPr wrap="square" rtlCol="0">
            <a:spAutoFit/>
          </a:bodyPr>
          <a:lstStyle/>
          <a:p>
            <a:pPr algn="ctr"/>
            <a:r>
              <a:rPr lang="en-US" dirty="0"/>
              <a:t>Note that trade </a:t>
            </a:r>
            <a:r>
              <a:rPr lang="en-US"/>
              <a:t>deficit shrinks in recessions</a:t>
            </a:r>
          </a:p>
        </p:txBody>
      </p:sp>
    </p:spTree>
    <p:extLst>
      <p:ext uri="{BB962C8B-B14F-4D97-AF65-F5344CB8AC3E}">
        <p14:creationId xmlns:p14="http://schemas.microsoft.com/office/powerpoint/2010/main" val="164755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2"/>
          </p:nvPr>
        </p:nvSpPr>
        <p:spPr>
          <a:noFill/>
        </p:spPr>
        <p:txBody>
          <a:bodyPr/>
          <a:lstStyle/>
          <a:p>
            <a:fld id="{A590BC6E-730D-2B4E-B3A2-DF6CE90C992D}" type="slidenum">
              <a:rPr lang="en-US" smtClean="0"/>
              <a:pPr/>
              <a:t>11</a:t>
            </a:fld>
            <a:endParaRPr lang="en-US"/>
          </a:p>
        </p:txBody>
      </p:sp>
      <p:sp>
        <p:nvSpPr>
          <p:cNvPr id="57348" name="Rectangle 2"/>
          <p:cNvSpPr>
            <a:spLocks noGrp="1" noChangeArrowheads="1"/>
          </p:cNvSpPr>
          <p:nvPr>
            <p:ph type="title"/>
          </p:nvPr>
        </p:nvSpPr>
        <p:spPr/>
        <p:txBody>
          <a:bodyPr/>
          <a:lstStyle/>
          <a:p>
            <a:pPr eaLnBrk="1" hangingPunct="1"/>
            <a:r>
              <a:rPr lang="en-US" sz="4000" dirty="0"/>
              <a:t>Trade Deficits and GDP/Unemployment</a:t>
            </a:r>
          </a:p>
        </p:txBody>
      </p:sp>
      <p:sp>
        <p:nvSpPr>
          <p:cNvPr id="367619" name="Rectangle 3"/>
          <p:cNvSpPr>
            <a:spLocks noGrp="1" noChangeArrowheads="1"/>
          </p:cNvSpPr>
          <p:nvPr>
            <p:ph type="body" idx="1"/>
          </p:nvPr>
        </p:nvSpPr>
        <p:spPr>
          <a:xfrm>
            <a:off x="457200" y="1600200"/>
            <a:ext cx="8229600" cy="4635500"/>
          </a:xfrm>
        </p:spPr>
        <p:txBody>
          <a:bodyPr/>
          <a:lstStyle/>
          <a:p>
            <a:pPr eaLnBrk="1" hangingPunct="1"/>
            <a:r>
              <a:rPr lang="en-US" sz="2800" dirty="0"/>
              <a:t>As noted above, trade deficits</a:t>
            </a:r>
          </a:p>
          <a:p>
            <a:pPr lvl="1" eaLnBrk="1" hangingPunct="1"/>
            <a:r>
              <a:rPr lang="en-US" sz="2400" dirty="0"/>
              <a:t>Tend to decline in recessions,</a:t>
            </a:r>
          </a:p>
          <a:p>
            <a:pPr lvl="1" eaLnBrk="1" hangingPunct="1"/>
            <a:r>
              <a:rPr lang="en-US" sz="2400" dirty="0"/>
              <a:t>And be largest in booms</a:t>
            </a:r>
          </a:p>
          <a:p>
            <a:pPr eaLnBrk="1" hangingPunct="1"/>
            <a:r>
              <a:rPr lang="en-US" sz="2800" dirty="0"/>
              <a:t>Does this mean deficits either</a:t>
            </a:r>
          </a:p>
          <a:p>
            <a:pPr lvl="1" eaLnBrk="1" hangingPunct="1"/>
            <a:r>
              <a:rPr lang="en-US" sz="2400" dirty="0"/>
              <a:t>Cause booms, or</a:t>
            </a:r>
          </a:p>
          <a:p>
            <a:pPr lvl="1" eaLnBrk="1" hangingPunct="1"/>
            <a:r>
              <a:rPr lang="en-US" sz="2400" dirty="0"/>
              <a:t>Cause recessions?</a:t>
            </a:r>
          </a:p>
          <a:p>
            <a:pPr eaLnBrk="1" hangingPunct="1"/>
            <a:r>
              <a:rPr lang="en-US" sz="2800" dirty="0"/>
              <a:t>Some say yes, but this is an example of what Professor Hall calls “causal confusion”</a:t>
            </a:r>
          </a:p>
          <a:p>
            <a:pPr lvl="1" eaLnBrk="1" hangingPunct="1"/>
            <a:r>
              <a:rPr lang="en-US" sz="2400" dirty="0"/>
              <a:t>See below.</a:t>
            </a:r>
          </a:p>
          <a:p>
            <a:pPr eaLnBrk="1" hangingPunct="1"/>
            <a:endParaRPr lang="en-US" dirty="0"/>
          </a:p>
          <a:p>
            <a:pPr lvl="2" eaLnBrk="1" hangingPunct="1"/>
            <a:endParaRPr lang="en-US" sz="2000" dirty="0"/>
          </a:p>
        </p:txBody>
      </p:sp>
      <p:sp>
        <p:nvSpPr>
          <p:cNvPr id="6" name="Footer Placeholder 3"/>
          <p:cNvSpPr>
            <a:spLocks noGrp="1"/>
          </p:cNvSpPr>
          <p:nvPr>
            <p:ph type="ftr" sz="quarter" idx="11"/>
          </p:nvPr>
        </p:nvSpPr>
        <p:spPr>
          <a:xfrm>
            <a:off x="3124200" y="6245225"/>
            <a:ext cx="2895600" cy="476250"/>
          </a:xfrm>
        </p:spPr>
        <p:txBody>
          <a:bodyPr/>
          <a:lstStyle/>
          <a:p>
            <a:r>
              <a:rPr lang="en-US"/>
              <a:t>Lecture 3:  Deficits</a:t>
            </a:r>
          </a:p>
        </p:txBody>
      </p:sp>
    </p:spTree>
    <p:extLst>
      <p:ext uri="{BB962C8B-B14F-4D97-AF65-F5344CB8AC3E}">
        <p14:creationId xmlns:p14="http://schemas.microsoft.com/office/powerpoint/2010/main" val="26734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76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76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76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76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76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761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761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76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12</a:t>
            </a:fld>
            <a:endParaRPr lang="en-US"/>
          </a:p>
        </p:txBody>
      </p:sp>
      <p:pic>
        <p:nvPicPr>
          <p:cNvPr id="2050" name="Picture 2" descr="mage result for us trade deficit over 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4" y="762000"/>
            <a:ext cx="9144000" cy="53294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8021"/>
            <a:ext cx="8382000" cy="584775"/>
          </a:xfrm>
          <a:prstGeom prst="rect">
            <a:avLst/>
          </a:prstGeom>
          <a:noFill/>
        </p:spPr>
        <p:txBody>
          <a:bodyPr wrap="square" rtlCol="0">
            <a:spAutoFit/>
          </a:bodyPr>
          <a:lstStyle/>
          <a:p>
            <a:r>
              <a:rPr lang="en-US" sz="3200"/>
              <a:t>US Trade &amp; Trade </a:t>
            </a:r>
            <a:r>
              <a:rPr lang="en-US" sz="3200" dirty="0"/>
              <a:t>Deficit, </a:t>
            </a:r>
            <a:r>
              <a:rPr lang="en-US" sz="3200"/>
              <a:t>in % of GDP</a:t>
            </a:r>
            <a:endParaRPr lang="en-US" sz="3200" dirty="0"/>
          </a:p>
        </p:txBody>
      </p:sp>
    </p:spTree>
    <p:extLst>
      <p:ext uri="{BB962C8B-B14F-4D97-AF65-F5344CB8AC3E}">
        <p14:creationId xmlns:p14="http://schemas.microsoft.com/office/powerpoint/2010/main" val="1390205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13</a:t>
            </a:fld>
            <a:endParaRPr lang="en-US"/>
          </a:p>
        </p:txBody>
      </p:sp>
      <p:sp>
        <p:nvSpPr>
          <p:cNvPr id="7" name="TextBox 6"/>
          <p:cNvSpPr txBox="1"/>
          <p:nvPr/>
        </p:nvSpPr>
        <p:spPr>
          <a:xfrm>
            <a:off x="228600" y="8021"/>
            <a:ext cx="8382000" cy="584775"/>
          </a:xfrm>
          <a:prstGeom prst="rect">
            <a:avLst/>
          </a:prstGeom>
          <a:noFill/>
        </p:spPr>
        <p:txBody>
          <a:bodyPr wrap="square" rtlCol="0">
            <a:spAutoFit/>
          </a:bodyPr>
          <a:lstStyle/>
          <a:p>
            <a:r>
              <a:rPr lang="en-US" sz="3200" dirty="0"/>
              <a:t>US Bilateral Trade</a:t>
            </a:r>
          </a:p>
        </p:txBody>
      </p:sp>
      <p:sp>
        <p:nvSpPr>
          <p:cNvPr id="8" name="TextBox 7"/>
          <p:cNvSpPr txBox="1"/>
          <p:nvPr/>
        </p:nvSpPr>
        <p:spPr>
          <a:xfrm>
            <a:off x="457200" y="609600"/>
            <a:ext cx="8382000" cy="461665"/>
          </a:xfrm>
          <a:prstGeom prst="rect">
            <a:avLst/>
          </a:prstGeom>
          <a:noFill/>
        </p:spPr>
        <p:txBody>
          <a:bodyPr wrap="square" rtlCol="0">
            <a:spAutoFit/>
          </a:bodyPr>
          <a:lstStyle/>
          <a:p>
            <a:r>
              <a:rPr lang="en-US" sz="2400" dirty="0"/>
              <a:t>Trade in goods, 2017, $ millions</a:t>
            </a:r>
          </a:p>
        </p:txBody>
      </p:sp>
      <p:sp>
        <p:nvSpPr>
          <p:cNvPr id="9" name="TextBox 8"/>
          <p:cNvSpPr txBox="1"/>
          <p:nvPr/>
        </p:nvSpPr>
        <p:spPr>
          <a:xfrm>
            <a:off x="228600" y="1066800"/>
            <a:ext cx="8382000" cy="584775"/>
          </a:xfrm>
          <a:prstGeom prst="rect">
            <a:avLst/>
          </a:prstGeom>
          <a:noFill/>
        </p:spPr>
        <p:txBody>
          <a:bodyPr wrap="square" rtlCol="0">
            <a:spAutoFit/>
          </a:bodyPr>
          <a:lstStyle/>
          <a:p>
            <a:r>
              <a:rPr lang="en-US" sz="3200" dirty="0"/>
              <a:t>US Bilateral Deficits, Largest</a:t>
            </a:r>
          </a:p>
        </p:txBody>
      </p:sp>
      <p:graphicFrame>
        <p:nvGraphicFramePr>
          <p:cNvPr id="10" name="Content Placeholder 5"/>
          <p:cNvGraphicFramePr>
            <a:graphicFrameLocks/>
          </p:cNvGraphicFramePr>
          <p:nvPr>
            <p:extLst>
              <p:ext uri="{D42A27DB-BD31-4B8C-83A1-F6EECF244321}">
                <p14:modId xmlns:p14="http://schemas.microsoft.com/office/powerpoint/2010/main" val="767954255"/>
              </p:ext>
            </p:extLst>
          </p:nvPr>
        </p:nvGraphicFramePr>
        <p:xfrm>
          <a:off x="457200" y="4419600"/>
          <a:ext cx="8229600" cy="2225040"/>
        </p:xfrm>
        <a:graphic>
          <a:graphicData uri="http://schemas.openxmlformats.org/drawingml/2006/table">
            <a:tbl>
              <a:tblPr firstRow="1" bandRow="1">
                <a:tableStyleId>{073A0DAA-6AF3-43AB-8588-CEC1D06C72B9}</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r>
                        <a:rPr lang="en-US" dirty="0"/>
                        <a:t>Country</a:t>
                      </a:r>
                    </a:p>
                  </a:txBody>
                  <a:tcPr/>
                </a:tc>
                <a:tc>
                  <a:txBody>
                    <a:bodyPr/>
                    <a:lstStyle/>
                    <a:p>
                      <a:pPr algn="r"/>
                      <a:r>
                        <a:rPr lang="en-US" dirty="0"/>
                        <a:t>Exports</a:t>
                      </a:r>
                    </a:p>
                  </a:txBody>
                  <a:tcPr/>
                </a:tc>
                <a:tc>
                  <a:txBody>
                    <a:bodyPr/>
                    <a:lstStyle/>
                    <a:p>
                      <a:pPr algn="r"/>
                      <a:r>
                        <a:rPr lang="en-US" dirty="0"/>
                        <a:t>Imports</a:t>
                      </a:r>
                    </a:p>
                  </a:txBody>
                  <a:tcPr/>
                </a:tc>
                <a:tc>
                  <a:txBody>
                    <a:bodyPr/>
                    <a:lstStyle/>
                    <a:p>
                      <a:pPr algn="r"/>
                      <a:r>
                        <a:rPr lang="en-US" dirty="0"/>
                        <a:t>Total</a:t>
                      </a:r>
                    </a:p>
                  </a:txBody>
                  <a:tcPr/>
                </a:tc>
                <a:tc>
                  <a:txBody>
                    <a:bodyPr/>
                    <a:lstStyle/>
                    <a:p>
                      <a:pPr algn="r"/>
                      <a:r>
                        <a:rPr lang="en-US" dirty="0"/>
                        <a:t>Deficit</a:t>
                      </a:r>
                    </a:p>
                  </a:txBody>
                  <a:tcPr/>
                </a:tc>
                <a:extLst>
                  <a:ext uri="{0D108BD9-81ED-4DB2-BD59-A6C34878D82A}">
                    <a16:rowId xmlns:a16="http://schemas.microsoft.com/office/drawing/2014/main" val="10000"/>
                  </a:ext>
                </a:extLst>
              </a:tr>
              <a:tr h="370840">
                <a:tc>
                  <a:txBody>
                    <a:bodyPr/>
                    <a:lstStyle/>
                    <a:p>
                      <a:r>
                        <a:rPr lang="en-US" dirty="0"/>
                        <a:t>Hong Kong</a:t>
                      </a:r>
                    </a:p>
                  </a:txBody>
                  <a:tcPr/>
                </a:tc>
                <a:tc>
                  <a:txBody>
                    <a:bodyPr/>
                    <a:lstStyle/>
                    <a:p>
                      <a:pPr algn="r"/>
                      <a:r>
                        <a:rPr lang="fi-FI" dirty="0"/>
                        <a:t>39,939</a:t>
                      </a:r>
                    </a:p>
                  </a:txBody>
                  <a:tcPr anchor="ctr"/>
                </a:tc>
                <a:tc>
                  <a:txBody>
                    <a:bodyPr/>
                    <a:lstStyle/>
                    <a:p>
                      <a:pPr algn="r"/>
                      <a:r>
                        <a:rPr lang="uk-UA" dirty="0"/>
                        <a:t>7,3</a:t>
                      </a:r>
                      <a:r>
                        <a:rPr lang="en-US" dirty="0"/>
                        <a:t>76</a:t>
                      </a:r>
                      <a:endParaRPr lang="uk-UA" dirty="0"/>
                    </a:p>
                  </a:txBody>
                  <a:tcPr anchor="ctr"/>
                </a:tc>
                <a:tc>
                  <a:txBody>
                    <a:bodyPr/>
                    <a:lstStyle/>
                    <a:p>
                      <a:pPr algn="r"/>
                      <a:r>
                        <a:rPr lang="cs-CZ" b="1" dirty="0"/>
                        <a:t>47,315</a:t>
                      </a:r>
                      <a:endParaRPr lang="cs-CZ" dirty="0"/>
                    </a:p>
                  </a:txBody>
                  <a:tcPr anchor="ctr"/>
                </a:tc>
                <a:tc>
                  <a:txBody>
                    <a:bodyPr/>
                    <a:lstStyle/>
                    <a:p>
                      <a:pPr algn="r"/>
                      <a:r>
                        <a:rPr lang="is-IS" dirty="0"/>
                        <a:t>+32,563</a:t>
                      </a:r>
                    </a:p>
                  </a:txBody>
                  <a:tcPr anchor="ctr"/>
                </a:tc>
                <a:extLst>
                  <a:ext uri="{0D108BD9-81ED-4DB2-BD59-A6C34878D82A}">
                    <a16:rowId xmlns:a16="http://schemas.microsoft.com/office/drawing/2014/main" val="10001"/>
                  </a:ext>
                </a:extLst>
              </a:tr>
              <a:tr h="370840">
                <a:tc>
                  <a:txBody>
                    <a:bodyPr/>
                    <a:lstStyle/>
                    <a:p>
                      <a:r>
                        <a:rPr lang="en-US" dirty="0"/>
                        <a:t>Netherlands</a:t>
                      </a:r>
                    </a:p>
                  </a:txBody>
                  <a:tcPr/>
                </a:tc>
                <a:tc>
                  <a:txBody>
                    <a:bodyPr/>
                    <a:lstStyle/>
                    <a:p>
                      <a:pPr algn="r"/>
                      <a:r>
                        <a:rPr lang="en-US" dirty="0"/>
                        <a:t>41,510</a:t>
                      </a:r>
                      <a:endParaRPr lang="uk-UA" dirty="0"/>
                    </a:p>
                  </a:txBody>
                  <a:tcPr anchor="ctr"/>
                </a:tc>
                <a:tc>
                  <a:txBody>
                    <a:bodyPr/>
                    <a:lstStyle/>
                    <a:p>
                      <a:pPr algn="r"/>
                      <a:r>
                        <a:rPr lang="cs-CZ" dirty="0"/>
                        <a:t>17,785</a:t>
                      </a:r>
                    </a:p>
                  </a:txBody>
                  <a:tcPr anchor="ctr"/>
                </a:tc>
                <a:tc>
                  <a:txBody>
                    <a:bodyPr/>
                    <a:lstStyle/>
                    <a:p>
                      <a:pPr algn="r"/>
                      <a:r>
                        <a:rPr lang="cs-CZ" b="1" dirty="0"/>
                        <a:t>59,295</a:t>
                      </a:r>
                      <a:endParaRPr lang="cs-CZ" dirty="0"/>
                    </a:p>
                  </a:txBody>
                  <a:tcPr anchor="ctr"/>
                </a:tc>
                <a:tc>
                  <a:txBody>
                    <a:bodyPr/>
                    <a:lstStyle/>
                    <a:p>
                      <a:pPr algn="r"/>
                      <a:r>
                        <a:rPr lang="is-IS" dirty="0"/>
                        <a:t>+23,725</a:t>
                      </a:r>
                    </a:p>
                  </a:txBody>
                  <a:tcPr anchor="ctr"/>
                </a:tc>
                <a:extLst>
                  <a:ext uri="{0D108BD9-81ED-4DB2-BD59-A6C34878D82A}">
                    <a16:rowId xmlns:a16="http://schemas.microsoft.com/office/drawing/2014/main" val="10002"/>
                  </a:ext>
                </a:extLst>
              </a:tr>
              <a:tr h="370840">
                <a:tc>
                  <a:txBody>
                    <a:bodyPr/>
                    <a:lstStyle/>
                    <a:p>
                      <a:r>
                        <a:rPr lang="en-US" dirty="0"/>
                        <a:t>U.A.E.</a:t>
                      </a:r>
                    </a:p>
                  </a:txBody>
                  <a:tcPr/>
                </a:tc>
                <a:tc>
                  <a:txBody>
                    <a:bodyPr/>
                    <a:lstStyle/>
                    <a:p>
                      <a:pPr algn="r"/>
                      <a:r>
                        <a:rPr lang="is-IS" dirty="0"/>
                        <a:t>20,020</a:t>
                      </a:r>
                    </a:p>
                  </a:txBody>
                  <a:tcPr anchor="ctr"/>
                </a:tc>
                <a:tc>
                  <a:txBody>
                    <a:bodyPr/>
                    <a:lstStyle/>
                    <a:p>
                      <a:pPr algn="r"/>
                      <a:r>
                        <a:rPr lang="en-US" dirty="0"/>
                        <a:t>4,269</a:t>
                      </a:r>
                      <a:endParaRPr lang="uk-UA" dirty="0"/>
                    </a:p>
                  </a:txBody>
                  <a:tcPr anchor="ctr"/>
                </a:tc>
                <a:tc>
                  <a:txBody>
                    <a:bodyPr/>
                    <a:lstStyle/>
                    <a:p>
                      <a:pPr algn="r"/>
                      <a:r>
                        <a:rPr lang="fi-FI" b="1" dirty="0"/>
                        <a:t>24,289</a:t>
                      </a:r>
                      <a:endParaRPr lang="fi-FI" dirty="0"/>
                    </a:p>
                  </a:txBody>
                  <a:tcPr anchor="ctr"/>
                </a:tc>
                <a:tc>
                  <a:txBody>
                    <a:bodyPr/>
                    <a:lstStyle/>
                    <a:p>
                      <a:pPr algn="r"/>
                      <a:r>
                        <a:rPr lang="fi-FI" dirty="0"/>
                        <a:t>+15,751</a:t>
                      </a:r>
                    </a:p>
                  </a:txBody>
                  <a:tcPr anchor="ctr"/>
                </a:tc>
                <a:extLst>
                  <a:ext uri="{0D108BD9-81ED-4DB2-BD59-A6C34878D82A}">
                    <a16:rowId xmlns:a16="http://schemas.microsoft.com/office/drawing/2014/main" val="10003"/>
                  </a:ext>
                </a:extLst>
              </a:tr>
              <a:tr h="370840">
                <a:tc>
                  <a:txBody>
                    <a:bodyPr/>
                    <a:lstStyle/>
                    <a:p>
                      <a:r>
                        <a:rPr lang="en-US" dirty="0"/>
                        <a:t>Belgium</a:t>
                      </a:r>
                    </a:p>
                  </a:txBody>
                  <a:tcPr/>
                </a:tc>
                <a:tc>
                  <a:txBody>
                    <a:bodyPr/>
                    <a:lstStyle/>
                    <a:p>
                      <a:pPr algn="r"/>
                      <a:r>
                        <a:rPr lang="is-IS" dirty="0"/>
                        <a:t>29,924</a:t>
                      </a:r>
                    </a:p>
                  </a:txBody>
                  <a:tcPr anchor="ctr"/>
                </a:tc>
                <a:tc>
                  <a:txBody>
                    <a:bodyPr/>
                    <a:lstStyle/>
                    <a:p>
                      <a:pPr algn="r"/>
                      <a:r>
                        <a:rPr lang="is-IS" dirty="0"/>
                        <a:t>14,997</a:t>
                      </a:r>
                    </a:p>
                  </a:txBody>
                  <a:tcPr anchor="ctr"/>
                </a:tc>
                <a:tc>
                  <a:txBody>
                    <a:bodyPr/>
                    <a:lstStyle/>
                    <a:p>
                      <a:pPr algn="r"/>
                      <a:r>
                        <a:rPr lang="cs-CZ" b="1" dirty="0"/>
                        <a:t>44,921</a:t>
                      </a:r>
                      <a:endParaRPr lang="cs-CZ" dirty="0"/>
                    </a:p>
                  </a:txBody>
                  <a:tcPr anchor="ctr"/>
                </a:tc>
                <a:tc>
                  <a:txBody>
                    <a:bodyPr/>
                    <a:lstStyle/>
                    <a:p>
                      <a:pPr algn="r"/>
                      <a:r>
                        <a:rPr lang="mr-IN" dirty="0"/>
                        <a:t>+</a:t>
                      </a:r>
                      <a:r>
                        <a:rPr lang="en-US" dirty="0"/>
                        <a:t>14,927</a:t>
                      </a:r>
                      <a:endParaRPr lang="mr-IN" dirty="0"/>
                    </a:p>
                  </a:txBody>
                  <a:tcPr anchor="ctr"/>
                </a:tc>
                <a:extLst>
                  <a:ext uri="{0D108BD9-81ED-4DB2-BD59-A6C34878D82A}">
                    <a16:rowId xmlns:a16="http://schemas.microsoft.com/office/drawing/2014/main" val="10004"/>
                  </a:ext>
                </a:extLst>
              </a:tr>
              <a:tr h="370840">
                <a:tc>
                  <a:txBody>
                    <a:bodyPr/>
                    <a:lstStyle/>
                    <a:p>
                      <a:r>
                        <a:rPr lang="en-US" dirty="0"/>
                        <a:t>Australia</a:t>
                      </a:r>
                    </a:p>
                  </a:txBody>
                  <a:tcPr/>
                </a:tc>
                <a:tc>
                  <a:txBody>
                    <a:bodyPr/>
                    <a:lstStyle/>
                    <a:p>
                      <a:pPr algn="r"/>
                      <a:r>
                        <a:rPr lang="is-IS" dirty="0"/>
                        <a:t>24,527</a:t>
                      </a:r>
                    </a:p>
                  </a:txBody>
                  <a:tcPr anchor="ctr"/>
                </a:tc>
                <a:tc>
                  <a:txBody>
                    <a:bodyPr/>
                    <a:lstStyle/>
                    <a:p>
                      <a:pPr algn="r"/>
                      <a:r>
                        <a:rPr lang="cs-CZ" dirty="0"/>
                        <a:t>10,045</a:t>
                      </a:r>
                    </a:p>
                  </a:txBody>
                  <a:tcPr anchor="ctr"/>
                </a:tc>
                <a:tc>
                  <a:txBody>
                    <a:bodyPr/>
                    <a:lstStyle/>
                    <a:p>
                      <a:pPr algn="r"/>
                      <a:r>
                        <a:rPr lang="fi-FI" b="1" dirty="0"/>
                        <a:t>34,572</a:t>
                      </a:r>
                      <a:endParaRPr lang="fi-FI" dirty="0"/>
                    </a:p>
                  </a:txBody>
                  <a:tcPr anchor="ctr"/>
                </a:tc>
                <a:tc>
                  <a:txBody>
                    <a:bodyPr/>
                    <a:lstStyle/>
                    <a:p>
                      <a:pPr algn="r"/>
                      <a:r>
                        <a:rPr lang="mr-IN" dirty="0"/>
                        <a:t>+</a:t>
                      </a:r>
                      <a:r>
                        <a:rPr lang="en-US" dirty="0"/>
                        <a:t>14,482</a:t>
                      </a:r>
                      <a:endParaRPr lang="mr-IN" dirty="0"/>
                    </a:p>
                  </a:txBody>
                  <a:tcPr anchor="ctr"/>
                </a:tc>
                <a:extLst>
                  <a:ext uri="{0D108BD9-81ED-4DB2-BD59-A6C34878D82A}">
                    <a16:rowId xmlns:a16="http://schemas.microsoft.com/office/drawing/2014/main" val="10005"/>
                  </a:ext>
                </a:extLst>
              </a:tr>
            </a:tbl>
          </a:graphicData>
        </a:graphic>
      </p:graphicFrame>
      <p:sp>
        <p:nvSpPr>
          <p:cNvPr id="11" name="TextBox 10"/>
          <p:cNvSpPr txBox="1"/>
          <p:nvPr/>
        </p:nvSpPr>
        <p:spPr>
          <a:xfrm>
            <a:off x="228600" y="3886200"/>
            <a:ext cx="8382000" cy="584775"/>
          </a:xfrm>
          <a:prstGeom prst="rect">
            <a:avLst/>
          </a:prstGeom>
          <a:noFill/>
        </p:spPr>
        <p:txBody>
          <a:bodyPr wrap="square" rtlCol="0">
            <a:spAutoFit/>
          </a:bodyPr>
          <a:lstStyle/>
          <a:p>
            <a:r>
              <a:rPr lang="en-US" sz="3200" dirty="0"/>
              <a:t>US Bilateral Surpluses, Largest</a:t>
            </a:r>
          </a:p>
        </p:txBody>
      </p:sp>
      <p:graphicFrame>
        <p:nvGraphicFramePr>
          <p:cNvPr id="12" name="Content Placeholder 5">
            <a:extLst>
              <a:ext uri="{FF2B5EF4-FFF2-40B4-BE49-F238E27FC236}">
                <a16:creationId xmlns:a16="http://schemas.microsoft.com/office/drawing/2014/main" id="{8A86FD6D-42CF-A94D-A64D-3E94FB4473AD}"/>
              </a:ext>
            </a:extLst>
          </p:cNvPr>
          <p:cNvGraphicFramePr>
            <a:graphicFrameLocks noGrp="1"/>
          </p:cNvGraphicFramePr>
          <p:nvPr>
            <p:ph idx="1"/>
            <p:extLst>
              <p:ext uri="{D42A27DB-BD31-4B8C-83A1-F6EECF244321}">
                <p14:modId xmlns:p14="http://schemas.microsoft.com/office/powerpoint/2010/main" val="4220823479"/>
              </p:ext>
            </p:extLst>
          </p:nvPr>
        </p:nvGraphicFramePr>
        <p:xfrm>
          <a:off x="457200" y="1600200"/>
          <a:ext cx="8229600" cy="2225040"/>
        </p:xfrm>
        <a:graphic>
          <a:graphicData uri="http://schemas.openxmlformats.org/drawingml/2006/table">
            <a:tbl>
              <a:tblPr firstRow="1" bandRow="1">
                <a:tableStyleId>{073A0DAA-6AF3-43AB-8588-CEC1D06C72B9}</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r>
                        <a:rPr lang="en-US" dirty="0"/>
                        <a:t>Country</a:t>
                      </a:r>
                    </a:p>
                  </a:txBody>
                  <a:tcPr/>
                </a:tc>
                <a:tc>
                  <a:txBody>
                    <a:bodyPr/>
                    <a:lstStyle/>
                    <a:p>
                      <a:pPr algn="r"/>
                      <a:r>
                        <a:rPr lang="en-US" dirty="0"/>
                        <a:t>Exports</a:t>
                      </a:r>
                    </a:p>
                  </a:txBody>
                  <a:tcPr/>
                </a:tc>
                <a:tc>
                  <a:txBody>
                    <a:bodyPr/>
                    <a:lstStyle/>
                    <a:p>
                      <a:pPr algn="r"/>
                      <a:r>
                        <a:rPr lang="en-US" dirty="0"/>
                        <a:t>Imports</a:t>
                      </a:r>
                    </a:p>
                  </a:txBody>
                  <a:tcPr/>
                </a:tc>
                <a:tc>
                  <a:txBody>
                    <a:bodyPr/>
                    <a:lstStyle/>
                    <a:p>
                      <a:pPr algn="r"/>
                      <a:r>
                        <a:rPr lang="en-US" dirty="0"/>
                        <a:t>Total</a:t>
                      </a:r>
                    </a:p>
                  </a:txBody>
                  <a:tcPr/>
                </a:tc>
                <a:tc>
                  <a:txBody>
                    <a:bodyPr/>
                    <a:lstStyle/>
                    <a:p>
                      <a:pPr algn="r"/>
                      <a:r>
                        <a:rPr lang="en-US" dirty="0"/>
                        <a:t>Deficit</a:t>
                      </a:r>
                    </a:p>
                  </a:txBody>
                  <a:tcPr/>
                </a:tc>
                <a:extLst>
                  <a:ext uri="{0D108BD9-81ED-4DB2-BD59-A6C34878D82A}">
                    <a16:rowId xmlns:a16="http://schemas.microsoft.com/office/drawing/2014/main" val="10000"/>
                  </a:ext>
                </a:extLst>
              </a:tr>
              <a:tr h="370840">
                <a:tc>
                  <a:txBody>
                    <a:bodyPr/>
                    <a:lstStyle/>
                    <a:p>
                      <a:r>
                        <a:rPr lang="en-US" dirty="0"/>
                        <a:t>China</a:t>
                      </a:r>
                    </a:p>
                  </a:txBody>
                  <a:tcPr/>
                </a:tc>
                <a:tc>
                  <a:txBody>
                    <a:bodyPr/>
                    <a:lstStyle/>
                    <a:p>
                      <a:pPr algn="r"/>
                      <a:r>
                        <a:rPr lang="fi-FI" dirty="0"/>
                        <a:t>129,894</a:t>
                      </a:r>
                    </a:p>
                  </a:txBody>
                  <a:tcPr anchor="ctr"/>
                </a:tc>
                <a:tc>
                  <a:txBody>
                    <a:bodyPr/>
                    <a:lstStyle/>
                    <a:p>
                      <a:pPr algn="r"/>
                      <a:r>
                        <a:rPr lang="is-IS" dirty="0"/>
                        <a:t>505,470</a:t>
                      </a:r>
                    </a:p>
                  </a:txBody>
                  <a:tcPr anchor="ctr"/>
                </a:tc>
                <a:tc>
                  <a:txBody>
                    <a:bodyPr/>
                    <a:lstStyle/>
                    <a:p>
                      <a:pPr algn="r"/>
                      <a:r>
                        <a:rPr lang="is-IS" b="1" dirty="0"/>
                        <a:t>635,364</a:t>
                      </a:r>
                      <a:endParaRPr lang="is-IS" dirty="0"/>
                    </a:p>
                  </a:txBody>
                  <a:tcPr anchor="ctr"/>
                </a:tc>
                <a:tc>
                  <a:txBody>
                    <a:bodyPr/>
                    <a:lstStyle/>
                    <a:p>
                      <a:pPr algn="r"/>
                      <a:r>
                        <a:rPr lang="mr-IN" dirty="0"/>
                        <a:t>-</a:t>
                      </a:r>
                      <a:r>
                        <a:rPr lang="en-US" dirty="0"/>
                        <a:t>375,576</a:t>
                      </a:r>
                      <a:endParaRPr lang="mr-IN" dirty="0"/>
                    </a:p>
                  </a:txBody>
                  <a:tcPr anchor="ctr"/>
                </a:tc>
                <a:extLst>
                  <a:ext uri="{0D108BD9-81ED-4DB2-BD59-A6C34878D82A}">
                    <a16:rowId xmlns:a16="http://schemas.microsoft.com/office/drawing/2014/main" val="10001"/>
                  </a:ext>
                </a:extLst>
              </a:tr>
              <a:tr h="370840">
                <a:tc>
                  <a:txBody>
                    <a:bodyPr/>
                    <a:lstStyle/>
                    <a:p>
                      <a:r>
                        <a:rPr lang="en-US" dirty="0"/>
                        <a:t>EU</a:t>
                      </a:r>
                    </a:p>
                  </a:txBody>
                  <a:tcPr/>
                </a:tc>
                <a:tc>
                  <a:txBody>
                    <a:bodyPr/>
                    <a:lstStyle/>
                    <a:p>
                      <a:pPr algn="r"/>
                      <a:r>
                        <a:rPr lang="is-IS" dirty="0"/>
                        <a:t>283,269</a:t>
                      </a:r>
                    </a:p>
                  </a:txBody>
                  <a:tcPr anchor="ctr"/>
                </a:tc>
                <a:tc>
                  <a:txBody>
                    <a:bodyPr/>
                    <a:lstStyle/>
                    <a:p>
                      <a:pPr algn="r"/>
                      <a:r>
                        <a:rPr lang="is-IS" dirty="0"/>
                        <a:t>434,633</a:t>
                      </a:r>
                    </a:p>
                  </a:txBody>
                  <a:tcPr anchor="ctr"/>
                </a:tc>
                <a:tc>
                  <a:txBody>
                    <a:bodyPr/>
                    <a:lstStyle/>
                    <a:p>
                      <a:pPr algn="r"/>
                      <a:r>
                        <a:rPr lang="fi-FI" b="1" dirty="0"/>
                        <a:t>717,902</a:t>
                      </a:r>
                      <a:endParaRPr lang="fi-FI" dirty="0"/>
                    </a:p>
                  </a:txBody>
                  <a:tcPr anchor="ctr"/>
                </a:tc>
                <a:tc>
                  <a:txBody>
                    <a:bodyPr/>
                    <a:lstStyle/>
                    <a:p>
                      <a:pPr algn="r"/>
                      <a:r>
                        <a:rPr lang="mr-IN" dirty="0"/>
                        <a:t>-</a:t>
                      </a:r>
                      <a:r>
                        <a:rPr lang="en-US" dirty="0"/>
                        <a:t>151,363</a:t>
                      </a:r>
                      <a:endParaRPr lang="mr-IN" dirty="0"/>
                    </a:p>
                  </a:txBody>
                  <a:tcPr anchor="ctr"/>
                </a:tc>
                <a:extLst>
                  <a:ext uri="{0D108BD9-81ED-4DB2-BD59-A6C34878D82A}">
                    <a16:rowId xmlns:a16="http://schemas.microsoft.com/office/drawing/2014/main" val="10002"/>
                  </a:ext>
                </a:extLst>
              </a:tr>
              <a:tr h="370840">
                <a:tc>
                  <a:txBody>
                    <a:bodyPr/>
                    <a:lstStyle/>
                    <a:p>
                      <a:r>
                        <a:rPr lang="en-US" dirty="0"/>
                        <a:t>Mexico</a:t>
                      </a:r>
                    </a:p>
                  </a:txBody>
                  <a:tcPr/>
                </a:tc>
                <a:tc>
                  <a:txBody>
                    <a:bodyPr/>
                    <a:lstStyle/>
                    <a:p>
                      <a:pPr algn="r"/>
                      <a:r>
                        <a:rPr lang="fi-FI" dirty="0"/>
                        <a:t>243,314</a:t>
                      </a:r>
                    </a:p>
                  </a:txBody>
                  <a:tcPr anchor="ctr"/>
                </a:tc>
                <a:tc>
                  <a:txBody>
                    <a:bodyPr/>
                    <a:lstStyle/>
                    <a:p>
                      <a:pPr algn="r"/>
                      <a:r>
                        <a:rPr lang="cs-CZ" dirty="0"/>
                        <a:t>314,267</a:t>
                      </a:r>
                    </a:p>
                  </a:txBody>
                  <a:tcPr anchor="ctr"/>
                </a:tc>
                <a:tc>
                  <a:txBody>
                    <a:bodyPr/>
                    <a:lstStyle/>
                    <a:p>
                      <a:pPr algn="r"/>
                      <a:r>
                        <a:rPr lang="is-IS" b="1" dirty="0"/>
                        <a:t>557,581</a:t>
                      </a:r>
                      <a:endParaRPr lang="is-IS" dirty="0"/>
                    </a:p>
                  </a:txBody>
                  <a:tcPr anchor="ctr"/>
                </a:tc>
                <a:tc>
                  <a:txBody>
                    <a:bodyPr/>
                    <a:lstStyle/>
                    <a:p>
                      <a:pPr algn="r"/>
                      <a:r>
                        <a:rPr lang="mr-IN" dirty="0"/>
                        <a:t>-</a:t>
                      </a:r>
                      <a:r>
                        <a:rPr lang="en-US" dirty="0"/>
                        <a:t>70,953</a:t>
                      </a:r>
                      <a:endParaRPr lang="mr-IN" dirty="0"/>
                    </a:p>
                  </a:txBody>
                  <a:tcPr anchor="ctr"/>
                </a:tc>
                <a:extLst>
                  <a:ext uri="{0D108BD9-81ED-4DB2-BD59-A6C34878D82A}">
                    <a16:rowId xmlns:a16="http://schemas.microsoft.com/office/drawing/2014/main" val="10003"/>
                  </a:ext>
                </a:extLst>
              </a:tr>
              <a:tr h="370840">
                <a:tc>
                  <a:txBody>
                    <a:bodyPr/>
                    <a:lstStyle/>
                    <a:p>
                      <a:r>
                        <a:rPr lang="en-US" dirty="0"/>
                        <a:t>Japan</a:t>
                      </a:r>
                    </a:p>
                  </a:txBody>
                  <a:tcPr/>
                </a:tc>
                <a:tc>
                  <a:txBody>
                    <a:bodyPr/>
                    <a:lstStyle/>
                    <a:p>
                      <a:pPr algn="r"/>
                      <a:r>
                        <a:rPr lang="is-IS" dirty="0"/>
                        <a:t>67,605</a:t>
                      </a:r>
                    </a:p>
                  </a:txBody>
                  <a:tcPr anchor="ctr"/>
                </a:tc>
                <a:tc>
                  <a:txBody>
                    <a:bodyPr/>
                    <a:lstStyle/>
                    <a:p>
                      <a:pPr algn="r"/>
                      <a:r>
                        <a:rPr lang="is-IS" dirty="0"/>
                        <a:t>136,481</a:t>
                      </a:r>
                    </a:p>
                  </a:txBody>
                  <a:tcPr anchor="ctr"/>
                </a:tc>
                <a:tc>
                  <a:txBody>
                    <a:bodyPr/>
                    <a:lstStyle/>
                    <a:p>
                      <a:pPr algn="r"/>
                      <a:r>
                        <a:rPr lang="is-IS" b="1" dirty="0"/>
                        <a:t>204,086</a:t>
                      </a:r>
                      <a:endParaRPr lang="is-IS" dirty="0"/>
                    </a:p>
                  </a:txBody>
                  <a:tcPr anchor="ctr"/>
                </a:tc>
                <a:tc>
                  <a:txBody>
                    <a:bodyPr/>
                    <a:lstStyle/>
                    <a:p>
                      <a:pPr algn="r"/>
                      <a:r>
                        <a:rPr lang="mr-IN" dirty="0"/>
                        <a:t>-68,</a:t>
                      </a:r>
                      <a:r>
                        <a:rPr lang="en-US" dirty="0"/>
                        <a:t>876</a:t>
                      </a:r>
                      <a:endParaRPr lang="mr-IN" dirty="0"/>
                    </a:p>
                  </a:txBody>
                  <a:tcPr anchor="ctr"/>
                </a:tc>
                <a:extLst>
                  <a:ext uri="{0D108BD9-81ED-4DB2-BD59-A6C34878D82A}">
                    <a16:rowId xmlns:a16="http://schemas.microsoft.com/office/drawing/2014/main" val="10005"/>
                  </a:ext>
                </a:extLst>
              </a:tr>
              <a:tr h="370840">
                <a:tc>
                  <a:txBody>
                    <a:bodyPr/>
                    <a:lstStyle/>
                    <a:p>
                      <a:r>
                        <a:rPr lang="en-US" dirty="0"/>
                        <a:t>Germany</a:t>
                      </a:r>
                    </a:p>
                  </a:txBody>
                  <a:tcPr/>
                </a:tc>
                <a:tc>
                  <a:txBody>
                    <a:bodyPr/>
                    <a:lstStyle/>
                    <a:p>
                      <a:pPr algn="r"/>
                      <a:r>
                        <a:rPr lang="cs-CZ" dirty="0"/>
                        <a:t>53,897</a:t>
                      </a:r>
                    </a:p>
                  </a:txBody>
                  <a:tcPr anchor="ctr"/>
                </a:tc>
                <a:tc>
                  <a:txBody>
                    <a:bodyPr/>
                    <a:lstStyle/>
                    <a:p>
                      <a:pPr algn="r"/>
                      <a:r>
                        <a:rPr lang="is-IS" dirty="0"/>
                        <a:t>117,575</a:t>
                      </a:r>
                    </a:p>
                  </a:txBody>
                  <a:tcPr anchor="ctr"/>
                </a:tc>
                <a:tc>
                  <a:txBody>
                    <a:bodyPr/>
                    <a:lstStyle/>
                    <a:p>
                      <a:pPr algn="r"/>
                      <a:r>
                        <a:rPr lang="is-IS" b="1" dirty="0"/>
                        <a:t>171,472</a:t>
                      </a:r>
                      <a:endParaRPr lang="is-IS" dirty="0"/>
                    </a:p>
                  </a:txBody>
                  <a:tcPr anchor="ctr"/>
                </a:tc>
                <a:tc>
                  <a:txBody>
                    <a:bodyPr/>
                    <a:lstStyle/>
                    <a:p>
                      <a:pPr algn="r"/>
                      <a:r>
                        <a:rPr lang="mr-IN" dirty="0"/>
                        <a:t>-</a:t>
                      </a:r>
                      <a:r>
                        <a:rPr lang="en-US" dirty="0"/>
                        <a:t>63,678</a:t>
                      </a:r>
                      <a:endParaRPr lang="mr-IN" dirty="0"/>
                    </a:p>
                  </a:txBody>
                  <a:tcPr anchor="ctr"/>
                </a:tc>
                <a:extLst>
                  <a:ext uri="{0D108BD9-81ED-4DB2-BD59-A6C34878D82A}">
                    <a16:rowId xmlns:a16="http://schemas.microsoft.com/office/drawing/2014/main" val="2034306057"/>
                  </a:ext>
                </a:extLst>
              </a:tr>
            </a:tbl>
          </a:graphicData>
        </a:graphic>
      </p:graphicFrame>
    </p:spTree>
    <p:extLst>
      <p:ext uri="{BB962C8B-B14F-4D97-AF65-F5344CB8AC3E}">
        <p14:creationId xmlns:p14="http://schemas.microsoft.com/office/powerpoint/2010/main" val="2709939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37343879"/>
              </p:ext>
            </p:extLst>
          </p:nvPr>
        </p:nvGraphicFramePr>
        <p:xfrm>
          <a:off x="2667000" y="1600200"/>
          <a:ext cx="3291840" cy="2225040"/>
        </p:xfrm>
        <a:graphic>
          <a:graphicData uri="http://schemas.openxmlformats.org/drawingml/2006/table">
            <a:tbl>
              <a:tblPr firstRow="1" bandRow="1">
                <a:tableStyleId>{073A0DAA-6AF3-43AB-8588-CEC1D06C72B9}</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tblGrid>
              <a:tr h="370840">
                <a:tc>
                  <a:txBody>
                    <a:bodyPr/>
                    <a:lstStyle/>
                    <a:p>
                      <a:r>
                        <a:rPr lang="en-US" dirty="0"/>
                        <a:t>Country</a:t>
                      </a:r>
                    </a:p>
                  </a:txBody>
                  <a:tcPr/>
                </a:tc>
                <a:tc>
                  <a:txBody>
                    <a:bodyPr/>
                    <a:lstStyle/>
                    <a:p>
                      <a:pPr algn="r"/>
                      <a:r>
                        <a:rPr lang="en-US" dirty="0"/>
                        <a:t>Deficit</a:t>
                      </a:r>
                    </a:p>
                  </a:txBody>
                  <a:tcPr/>
                </a:tc>
                <a:extLst>
                  <a:ext uri="{0D108BD9-81ED-4DB2-BD59-A6C34878D82A}">
                    <a16:rowId xmlns:a16="http://schemas.microsoft.com/office/drawing/2014/main" val="10000"/>
                  </a:ext>
                </a:extLst>
              </a:tr>
              <a:tr h="370840">
                <a:tc>
                  <a:txBody>
                    <a:bodyPr/>
                    <a:lstStyle/>
                    <a:p>
                      <a:r>
                        <a:rPr lang="en-US" dirty="0"/>
                        <a:t>US</a:t>
                      </a:r>
                    </a:p>
                  </a:txBody>
                  <a:tcPr/>
                </a:tc>
                <a:tc>
                  <a:txBody>
                    <a:bodyPr/>
                    <a:lstStyle/>
                    <a:p>
                      <a:pPr algn="r"/>
                      <a:r>
                        <a:rPr lang="mr-IN" dirty="0"/>
                        <a:t>-</a:t>
                      </a:r>
                      <a:r>
                        <a:rPr lang="en-US" dirty="0"/>
                        <a:t>466.2</a:t>
                      </a:r>
                      <a:endParaRPr lang="mr-IN" dirty="0"/>
                    </a:p>
                  </a:txBody>
                  <a:tcPr anchor="ctr"/>
                </a:tc>
                <a:extLst>
                  <a:ext uri="{0D108BD9-81ED-4DB2-BD59-A6C34878D82A}">
                    <a16:rowId xmlns:a16="http://schemas.microsoft.com/office/drawing/2014/main" val="10001"/>
                  </a:ext>
                </a:extLst>
              </a:tr>
              <a:tr h="370840">
                <a:tc>
                  <a:txBody>
                    <a:bodyPr/>
                    <a:lstStyle/>
                    <a:p>
                      <a:r>
                        <a:rPr lang="en-US" dirty="0"/>
                        <a:t>UK</a:t>
                      </a:r>
                    </a:p>
                  </a:txBody>
                  <a:tcPr/>
                </a:tc>
                <a:tc>
                  <a:txBody>
                    <a:bodyPr/>
                    <a:lstStyle/>
                    <a:p>
                      <a:pPr algn="r"/>
                      <a:r>
                        <a:rPr lang="mr-IN" dirty="0"/>
                        <a:t>-</a:t>
                      </a:r>
                      <a:r>
                        <a:rPr lang="en-US" dirty="0"/>
                        <a:t>106.7</a:t>
                      </a:r>
                      <a:endParaRPr lang="mr-IN" dirty="0"/>
                    </a:p>
                  </a:txBody>
                  <a:tcPr anchor="ctr"/>
                </a:tc>
                <a:extLst>
                  <a:ext uri="{0D108BD9-81ED-4DB2-BD59-A6C34878D82A}">
                    <a16:rowId xmlns:a16="http://schemas.microsoft.com/office/drawing/2014/main" val="10002"/>
                  </a:ext>
                </a:extLst>
              </a:tr>
              <a:tr h="370840">
                <a:tc>
                  <a:txBody>
                    <a:bodyPr/>
                    <a:lstStyle/>
                    <a:p>
                      <a:r>
                        <a:rPr lang="en-US" dirty="0"/>
                        <a:t>India</a:t>
                      </a:r>
                    </a:p>
                  </a:txBody>
                  <a:tcPr/>
                </a:tc>
                <a:tc>
                  <a:txBody>
                    <a:bodyPr/>
                    <a:lstStyle/>
                    <a:p>
                      <a:pPr algn="r"/>
                      <a:r>
                        <a:rPr lang="mr-IN" dirty="0"/>
                        <a:t>-</a:t>
                      </a:r>
                      <a:r>
                        <a:rPr lang="en-US" dirty="0"/>
                        <a:t>51.2</a:t>
                      </a:r>
                      <a:endParaRPr lang="mr-IN" dirty="0"/>
                    </a:p>
                  </a:txBody>
                  <a:tcPr anchor="ctr"/>
                </a:tc>
                <a:extLst>
                  <a:ext uri="{0D108BD9-81ED-4DB2-BD59-A6C34878D82A}">
                    <a16:rowId xmlns:a16="http://schemas.microsoft.com/office/drawing/2014/main" val="10003"/>
                  </a:ext>
                </a:extLst>
              </a:tr>
              <a:tr h="370840">
                <a:tc>
                  <a:txBody>
                    <a:bodyPr/>
                    <a:lstStyle/>
                    <a:p>
                      <a:r>
                        <a:rPr lang="en-US" dirty="0"/>
                        <a:t>Canada</a:t>
                      </a:r>
                    </a:p>
                  </a:txBody>
                  <a:tcPr/>
                </a:tc>
                <a:tc>
                  <a:txBody>
                    <a:bodyPr/>
                    <a:lstStyle/>
                    <a:p>
                      <a:pPr algn="r"/>
                      <a:r>
                        <a:rPr lang="mr-IN" dirty="0"/>
                        <a:t>-</a:t>
                      </a:r>
                      <a:r>
                        <a:rPr lang="en-US" dirty="0"/>
                        <a:t>49.3</a:t>
                      </a:r>
                      <a:endParaRPr lang="mr-IN" dirty="0"/>
                    </a:p>
                  </a:txBody>
                  <a:tcPr anchor="ctr"/>
                </a:tc>
                <a:extLst>
                  <a:ext uri="{0D108BD9-81ED-4DB2-BD59-A6C34878D82A}">
                    <a16:rowId xmlns:a16="http://schemas.microsoft.com/office/drawing/2014/main" val="10004"/>
                  </a:ext>
                </a:extLst>
              </a:tr>
              <a:tr h="370840">
                <a:tc>
                  <a:txBody>
                    <a:bodyPr/>
                    <a:lstStyle/>
                    <a:p>
                      <a:r>
                        <a:rPr lang="en-US" dirty="0"/>
                        <a:t>Turkey</a:t>
                      </a:r>
                    </a:p>
                  </a:txBody>
                  <a:tcPr/>
                </a:tc>
                <a:tc>
                  <a:txBody>
                    <a:bodyPr/>
                    <a:lstStyle/>
                    <a:p>
                      <a:pPr algn="r"/>
                      <a:r>
                        <a:rPr lang="mr-IN" dirty="0"/>
                        <a:t>-</a:t>
                      </a:r>
                      <a:r>
                        <a:rPr lang="en-US" dirty="0"/>
                        <a:t>47.1</a:t>
                      </a:r>
                      <a:endParaRPr lang="mr-IN" dirty="0"/>
                    </a:p>
                  </a:txBody>
                  <a:tcPr anchor="ctr"/>
                </a:tc>
                <a:extLst>
                  <a:ext uri="{0D108BD9-81ED-4DB2-BD59-A6C34878D82A}">
                    <a16:rowId xmlns:a16="http://schemas.microsoft.com/office/drawing/2014/main" val="10005"/>
                  </a:ext>
                </a:extLst>
              </a:tr>
            </a:tbl>
          </a:graphicData>
        </a:graphic>
      </p:graphicFrame>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14</a:t>
            </a:fld>
            <a:endParaRPr lang="en-US"/>
          </a:p>
        </p:txBody>
      </p:sp>
      <p:sp>
        <p:nvSpPr>
          <p:cNvPr id="7" name="TextBox 6"/>
          <p:cNvSpPr txBox="1"/>
          <p:nvPr/>
        </p:nvSpPr>
        <p:spPr>
          <a:xfrm>
            <a:off x="228600" y="8021"/>
            <a:ext cx="8382000" cy="584775"/>
          </a:xfrm>
          <a:prstGeom prst="rect">
            <a:avLst/>
          </a:prstGeom>
          <a:noFill/>
        </p:spPr>
        <p:txBody>
          <a:bodyPr wrap="square" rtlCol="0">
            <a:spAutoFit/>
          </a:bodyPr>
          <a:lstStyle/>
          <a:p>
            <a:r>
              <a:rPr lang="en-US" sz="3200" dirty="0"/>
              <a:t>Country balances overall (not bilateral) $</a:t>
            </a:r>
          </a:p>
        </p:txBody>
      </p:sp>
      <p:sp>
        <p:nvSpPr>
          <p:cNvPr id="8" name="TextBox 7"/>
          <p:cNvSpPr txBox="1"/>
          <p:nvPr/>
        </p:nvSpPr>
        <p:spPr>
          <a:xfrm>
            <a:off x="457200" y="609600"/>
            <a:ext cx="8382000" cy="461665"/>
          </a:xfrm>
          <a:prstGeom prst="rect">
            <a:avLst/>
          </a:prstGeom>
          <a:noFill/>
        </p:spPr>
        <p:txBody>
          <a:bodyPr wrap="square" rtlCol="0">
            <a:spAutoFit/>
          </a:bodyPr>
          <a:lstStyle/>
          <a:p>
            <a:r>
              <a:rPr lang="en-US" sz="2400" dirty="0"/>
              <a:t>Current account balances, 2017, $ billions </a:t>
            </a:r>
          </a:p>
        </p:txBody>
      </p:sp>
      <p:sp>
        <p:nvSpPr>
          <p:cNvPr id="9" name="TextBox 8"/>
          <p:cNvSpPr txBox="1"/>
          <p:nvPr/>
        </p:nvSpPr>
        <p:spPr>
          <a:xfrm>
            <a:off x="2286000" y="1066800"/>
            <a:ext cx="3276600" cy="584775"/>
          </a:xfrm>
          <a:prstGeom prst="rect">
            <a:avLst/>
          </a:prstGeom>
          <a:noFill/>
        </p:spPr>
        <p:txBody>
          <a:bodyPr wrap="square" rtlCol="0">
            <a:spAutoFit/>
          </a:bodyPr>
          <a:lstStyle/>
          <a:p>
            <a:r>
              <a:rPr lang="en-US" sz="3200" dirty="0"/>
              <a:t>Deficits, Largest</a:t>
            </a:r>
          </a:p>
        </p:txBody>
      </p:sp>
      <p:graphicFrame>
        <p:nvGraphicFramePr>
          <p:cNvPr id="10" name="Content Placeholder 5"/>
          <p:cNvGraphicFramePr>
            <a:graphicFrameLocks/>
          </p:cNvGraphicFramePr>
          <p:nvPr>
            <p:extLst>
              <p:ext uri="{D42A27DB-BD31-4B8C-83A1-F6EECF244321}">
                <p14:modId xmlns:p14="http://schemas.microsoft.com/office/powerpoint/2010/main" val="1299105067"/>
              </p:ext>
            </p:extLst>
          </p:nvPr>
        </p:nvGraphicFramePr>
        <p:xfrm>
          <a:off x="2667000" y="4419600"/>
          <a:ext cx="3291840" cy="2225040"/>
        </p:xfrm>
        <a:graphic>
          <a:graphicData uri="http://schemas.openxmlformats.org/drawingml/2006/table">
            <a:tbl>
              <a:tblPr firstRow="1" bandRow="1">
                <a:tableStyleId>{073A0DAA-6AF3-43AB-8588-CEC1D06C72B9}</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tblGrid>
              <a:tr h="370840">
                <a:tc>
                  <a:txBody>
                    <a:bodyPr/>
                    <a:lstStyle/>
                    <a:p>
                      <a:r>
                        <a:rPr lang="en-US" dirty="0"/>
                        <a:t>Country</a:t>
                      </a:r>
                    </a:p>
                  </a:txBody>
                  <a:tcPr/>
                </a:tc>
                <a:tc>
                  <a:txBody>
                    <a:bodyPr/>
                    <a:lstStyle/>
                    <a:p>
                      <a:pPr algn="r"/>
                      <a:r>
                        <a:rPr lang="en-US" dirty="0"/>
                        <a:t>Deficit</a:t>
                      </a:r>
                    </a:p>
                  </a:txBody>
                  <a:tcPr/>
                </a:tc>
                <a:extLst>
                  <a:ext uri="{0D108BD9-81ED-4DB2-BD59-A6C34878D82A}">
                    <a16:rowId xmlns:a16="http://schemas.microsoft.com/office/drawing/2014/main" val="10000"/>
                  </a:ext>
                </a:extLst>
              </a:tr>
              <a:tr h="370840">
                <a:tc>
                  <a:txBody>
                    <a:bodyPr/>
                    <a:lstStyle/>
                    <a:p>
                      <a:r>
                        <a:rPr lang="en-US" dirty="0"/>
                        <a:t>EU</a:t>
                      </a:r>
                    </a:p>
                  </a:txBody>
                  <a:tcPr/>
                </a:tc>
                <a:tc>
                  <a:txBody>
                    <a:bodyPr/>
                    <a:lstStyle/>
                    <a:p>
                      <a:pPr algn="r"/>
                      <a:r>
                        <a:rPr lang="is-IS" dirty="0"/>
                        <a:t>+404.9</a:t>
                      </a:r>
                    </a:p>
                  </a:txBody>
                  <a:tcPr anchor="ctr"/>
                </a:tc>
                <a:extLst>
                  <a:ext uri="{0D108BD9-81ED-4DB2-BD59-A6C34878D82A}">
                    <a16:rowId xmlns:a16="http://schemas.microsoft.com/office/drawing/2014/main" val="10001"/>
                  </a:ext>
                </a:extLst>
              </a:tr>
              <a:tr h="370840">
                <a:tc>
                  <a:txBody>
                    <a:bodyPr/>
                    <a:lstStyle/>
                    <a:p>
                      <a:r>
                        <a:rPr lang="en-US" dirty="0"/>
                        <a:t>Germany</a:t>
                      </a:r>
                    </a:p>
                  </a:txBody>
                  <a:tcPr/>
                </a:tc>
                <a:tc>
                  <a:txBody>
                    <a:bodyPr/>
                    <a:lstStyle/>
                    <a:p>
                      <a:pPr algn="r"/>
                      <a:r>
                        <a:rPr lang="is-IS" dirty="0"/>
                        <a:t>+296.6</a:t>
                      </a:r>
                    </a:p>
                  </a:txBody>
                  <a:tcPr anchor="ctr"/>
                </a:tc>
                <a:extLst>
                  <a:ext uri="{0D108BD9-81ED-4DB2-BD59-A6C34878D82A}">
                    <a16:rowId xmlns:a16="http://schemas.microsoft.com/office/drawing/2014/main" val="10002"/>
                  </a:ext>
                </a:extLst>
              </a:tr>
              <a:tr h="370840">
                <a:tc>
                  <a:txBody>
                    <a:bodyPr/>
                    <a:lstStyle/>
                    <a:p>
                      <a:r>
                        <a:rPr lang="en-US" dirty="0"/>
                        <a:t>Japan </a:t>
                      </a:r>
                    </a:p>
                  </a:txBody>
                  <a:tcPr/>
                </a:tc>
                <a:tc>
                  <a:txBody>
                    <a:bodyPr/>
                    <a:lstStyle/>
                    <a:p>
                      <a:pPr algn="r"/>
                      <a:r>
                        <a:rPr lang="fi-FI" dirty="0"/>
                        <a:t>+195.4</a:t>
                      </a:r>
                    </a:p>
                  </a:txBody>
                  <a:tcPr anchor="ctr"/>
                </a:tc>
                <a:extLst>
                  <a:ext uri="{0D108BD9-81ED-4DB2-BD59-A6C34878D82A}">
                    <a16:rowId xmlns:a16="http://schemas.microsoft.com/office/drawing/2014/main" val="10003"/>
                  </a:ext>
                </a:extLst>
              </a:tr>
              <a:tr h="370840">
                <a:tc>
                  <a:txBody>
                    <a:bodyPr/>
                    <a:lstStyle/>
                    <a:p>
                      <a:r>
                        <a:rPr lang="en-US" dirty="0"/>
                        <a:t>China</a:t>
                      </a:r>
                    </a:p>
                  </a:txBody>
                  <a:tcPr/>
                </a:tc>
                <a:tc>
                  <a:txBody>
                    <a:bodyPr/>
                    <a:lstStyle/>
                    <a:p>
                      <a:pPr algn="r"/>
                      <a:r>
                        <a:rPr lang="mr-IN" dirty="0"/>
                        <a:t>+</a:t>
                      </a:r>
                      <a:r>
                        <a:rPr lang="en-US" dirty="0"/>
                        <a:t>164.9</a:t>
                      </a:r>
                      <a:endParaRPr lang="mr-IN" dirty="0"/>
                    </a:p>
                  </a:txBody>
                  <a:tcPr anchor="ctr"/>
                </a:tc>
                <a:extLst>
                  <a:ext uri="{0D108BD9-81ED-4DB2-BD59-A6C34878D82A}">
                    <a16:rowId xmlns:a16="http://schemas.microsoft.com/office/drawing/2014/main" val="10004"/>
                  </a:ext>
                </a:extLst>
              </a:tr>
              <a:tr h="370840">
                <a:tc>
                  <a:txBody>
                    <a:bodyPr/>
                    <a:lstStyle/>
                    <a:p>
                      <a:r>
                        <a:rPr lang="en-US" dirty="0"/>
                        <a:t>Netherlands</a:t>
                      </a:r>
                    </a:p>
                  </a:txBody>
                  <a:tcPr/>
                </a:tc>
                <a:tc>
                  <a:txBody>
                    <a:bodyPr/>
                    <a:lstStyle/>
                    <a:p>
                      <a:pPr algn="r"/>
                      <a:r>
                        <a:rPr lang="mr-IN" dirty="0"/>
                        <a:t>+</a:t>
                      </a:r>
                      <a:r>
                        <a:rPr lang="en-US" dirty="0"/>
                        <a:t>80.9</a:t>
                      </a:r>
                      <a:endParaRPr lang="mr-IN" dirty="0"/>
                    </a:p>
                  </a:txBody>
                  <a:tcPr anchor="ctr"/>
                </a:tc>
                <a:extLst>
                  <a:ext uri="{0D108BD9-81ED-4DB2-BD59-A6C34878D82A}">
                    <a16:rowId xmlns:a16="http://schemas.microsoft.com/office/drawing/2014/main" val="10005"/>
                  </a:ext>
                </a:extLst>
              </a:tr>
            </a:tbl>
          </a:graphicData>
        </a:graphic>
      </p:graphicFrame>
      <p:sp>
        <p:nvSpPr>
          <p:cNvPr id="11" name="TextBox 10"/>
          <p:cNvSpPr txBox="1"/>
          <p:nvPr/>
        </p:nvSpPr>
        <p:spPr>
          <a:xfrm>
            <a:off x="2286000" y="3886200"/>
            <a:ext cx="3733800" cy="584775"/>
          </a:xfrm>
          <a:prstGeom prst="rect">
            <a:avLst/>
          </a:prstGeom>
          <a:noFill/>
        </p:spPr>
        <p:txBody>
          <a:bodyPr wrap="square" rtlCol="0">
            <a:spAutoFit/>
          </a:bodyPr>
          <a:lstStyle/>
          <a:p>
            <a:r>
              <a:rPr lang="en-US" sz="3200" dirty="0"/>
              <a:t>Surpluses, Largest</a:t>
            </a:r>
          </a:p>
        </p:txBody>
      </p:sp>
    </p:spTree>
    <p:extLst>
      <p:ext uri="{BB962C8B-B14F-4D97-AF65-F5344CB8AC3E}">
        <p14:creationId xmlns:p14="http://schemas.microsoft.com/office/powerpoint/2010/main" val="2039767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17471292"/>
              </p:ext>
            </p:extLst>
          </p:nvPr>
        </p:nvGraphicFramePr>
        <p:xfrm>
          <a:off x="2667000" y="1600200"/>
          <a:ext cx="4343400" cy="2225040"/>
        </p:xfrm>
        <a:graphic>
          <a:graphicData uri="http://schemas.openxmlformats.org/drawingml/2006/table">
            <a:tbl>
              <a:tblPr firstRow="1" bandRow="1">
                <a:tableStyleId>{073A0DAA-6AF3-43AB-8588-CEC1D06C72B9}</a:tableStyleId>
              </a:tblPr>
              <a:tblGrid>
                <a:gridCol w="1981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370840">
                <a:tc>
                  <a:txBody>
                    <a:bodyPr/>
                    <a:lstStyle/>
                    <a:p>
                      <a:r>
                        <a:rPr lang="en-US" dirty="0"/>
                        <a:t>Country</a:t>
                      </a:r>
                    </a:p>
                  </a:txBody>
                  <a:tcPr/>
                </a:tc>
                <a:tc>
                  <a:txBody>
                    <a:bodyPr/>
                    <a:lstStyle/>
                    <a:p>
                      <a:pPr algn="r"/>
                      <a:r>
                        <a:rPr lang="en-US" dirty="0"/>
                        <a:t>Rank</a:t>
                      </a:r>
                    </a:p>
                  </a:txBody>
                  <a:tcPr/>
                </a:tc>
                <a:tc>
                  <a:txBody>
                    <a:bodyPr/>
                    <a:lstStyle/>
                    <a:p>
                      <a:pPr algn="r"/>
                      <a:r>
                        <a:rPr lang="en-US" dirty="0"/>
                        <a:t>Deficit</a:t>
                      </a:r>
                    </a:p>
                  </a:txBody>
                  <a:tcPr/>
                </a:tc>
                <a:extLst>
                  <a:ext uri="{0D108BD9-81ED-4DB2-BD59-A6C34878D82A}">
                    <a16:rowId xmlns:a16="http://schemas.microsoft.com/office/drawing/2014/main" val="10000"/>
                  </a:ext>
                </a:extLst>
              </a:tr>
              <a:tr h="370840">
                <a:tc>
                  <a:txBody>
                    <a:bodyPr/>
                    <a:lstStyle/>
                    <a:p>
                      <a:r>
                        <a:rPr lang="en-US" dirty="0"/>
                        <a:t>Bhutan</a:t>
                      </a:r>
                    </a:p>
                  </a:txBody>
                  <a:tcPr/>
                </a:tc>
                <a:tc>
                  <a:txBody>
                    <a:bodyPr/>
                    <a:lstStyle/>
                    <a:p>
                      <a:pPr algn="r"/>
                      <a:r>
                        <a:rPr lang="en-US" dirty="0"/>
                        <a:t>1</a:t>
                      </a:r>
                      <a:endParaRPr lang="mr-IN" dirty="0"/>
                    </a:p>
                  </a:txBody>
                  <a:tcPr anchor="ctr"/>
                </a:tc>
                <a:tc>
                  <a:txBody>
                    <a:bodyPr/>
                    <a:lstStyle/>
                    <a:p>
                      <a:pPr algn="r"/>
                      <a:r>
                        <a:rPr lang="mr-IN" dirty="0"/>
                        <a:t>-</a:t>
                      </a:r>
                      <a:r>
                        <a:rPr lang="en-US" dirty="0"/>
                        <a:t>27.7</a:t>
                      </a:r>
                      <a:endParaRPr lang="mr-IN" dirty="0"/>
                    </a:p>
                  </a:txBody>
                  <a:tcPr anchor="ctr"/>
                </a:tc>
                <a:extLst>
                  <a:ext uri="{0D108BD9-81ED-4DB2-BD59-A6C34878D82A}">
                    <a16:rowId xmlns:a16="http://schemas.microsoft.com/office/drawing/2014/main" val="10001"/>
                  </a:ext>
                </a:extLst>
              </a:tr>
              <a:tr h="370840">
                <a:tc>
                  <a:txBody>
                    <a:bodyPr/>
                    <a:lstStyle/>
                    <a:p>
                      <a:r>
                        <a:rPr lang="en-US" dirty="0"/>
                        <a:t>UK</a:t>
                      </a:r>
                    </a:p>
                  </a:txBody>
                  <a:tcPr/>
                </a:tc>
                <a:tc>
                  <a:txBody>
                    <a:bodyPr/>
                    <a:lstStyle/>
                    <a:p>
                      <a:pPr algn="r"/>
                      <a:r>
                        <a:rPr lang="en-US" dirty="0"/>
                        <a:t>14</a:t>
                      </a:r>
                      <a:endParaRPr lang="mr-IN" dirty="0"/>
                    </a:p>
                  </a:txBody>
                  <a:tcPr anchor="ctr"/>
                </a:tc>
                <a:tc>
                  <a:txBody>
                    <a:bodyPr/>
                    <a:lstStyle/>
                    <a:p>
                      <a:pPr algn="r"/>
                      <a:r>
                        <a:rPr lang="mr-IN" dirty="0"/>
                        <a:t>-</a:t>
                      </a:r>
                      <a:r>
                        <a:rPr lang="en-US" dirty="0"/>
                        <a:t>4.4</a:t>
                      </a:r>
                      <a:endParaRPr lang="mr-IN" dirty="0"/>
                    </a:p>
                  </a:txBody>
                  <a:tcPr anchor="ctr"/>
                </a:tc>
                <a:extLst>
                  <a:ext uri="{0D108BD9-81ED-4DB2-BD59-A6C34878D82A}">
                    <a16:rowId xmlns:a16="http://schemas.microsoft.com/office/drawing/2014/main" val="10002"/>
                  </a:ext>
                </a:extLst>
              </a:tr>
              <a:tr h="370840">
                <a:tc>
                  <a:txBody>
                    <a:bodyPr/>
                    <a:lstStyle/>
                    <a:p>
                      <a:r>
                        <a:rPr lang="en-US" dirty="0"/>
                        <a:t>Canada</a:t>
                      </a:r>
                    </a:p>
                  </a:txBody>
                  <a:tcPr/>
                </a:tc>
                <a:tc>
                  <a:txBody>
                    <a:bodyPr/>
                    <a:lstStyle/>
                    <a:p>
                      <a:pPr algn="r"/>
                      <a:r>
                        <a:rPr lang="en-US" dirty="0"/>
                        <a:t>23</a:t>
                      </a:r>
                      <a:endParaRPr lang="mr-IN" dirty="0"/>
                    </a:p>
                  </a:txBody>
                  <a:tcPr anchor="ctr"/>
                </a:tc>
                <a:tc>
                  <a:txBody>
                    <a:bodyPr/>
                    <a:lstStyle/>
                    <a:p>
                      <a:pPr algn="r"/>
                      <a:r>
                        <a:rPr lang="mr-IN" dirty="0"/>
                        <a:t>-</a:t>
                      </a:r>
                      <a:r>
                        <a:rPr lang="en-US" dirty="0"/>
                        <a:t>3.3</a:t>
                      </a:r>
                      <a:endParaRPr lang="mr-IN" dirty="0"/>
                    </a:p>
                  </a:txBody>
                  <a:tcPr anchor="ctr"/>
                </a:tc>
                <a:extLst>
                  <a:ext uri="{0D108BD9-81ED-4DB2-BD59-A6C34878D82A}">
                    <a16:rowId xmlns:a16="http://schemas.microsoft.com/office/drawing/2014/main" val="10003"/>
                  </a:ext>
                </a:extLst>
              </a:tr>
              <a:tr h="370840">
                <a:tc>
                  <a:txBody>
                    <a:bodyPr/>
                    <a:lstStyle/>
                    <a:p>
                      <a:r>
                        <a:rPr lang="en-US" dirty="0"/>
                        <a:t>Australia</a:t>
                      </a:r>
                    </a:p>
                  </a:txBody>
                  <a:tcPr/>
                </a:tc>
                <a:tc>
                  <a:txBody>
                    <a:bodyPr/>
                    <a:lstStyle/>
                    <a:p>
                      <a:pPr algn="r"/>
                      <a:r>
                        <a:rPr lang="en-US" dirty="0"/>
                        <a:t>28</a:t>
                      </a:r>
                      <a:endParaRPr lang="mr-IN" dirty="0"/>
                    </a:p>
                  </a:txBody>
                  <a:tcPr anchor="ctr"/>
                </a:tc>
                <a:tc>
                  <a:txBody>
                    <a:bodyPr/>
                    <a:lstStyle/>
                    <a:p>
                      <a:pPr algn="r"/>
                      <a:r>
                        <a:rPr lang="mr-IN" dirty="0"/>
                        <a:t>-</a:t>
                      </a:r>
                      <a:r>
                        <a:rPr lang="en-US" dirty="0"/>
                        <a:t>2.7</a:t>
                      </a:r>
                      <a:endParaRPr lang="mr-IN" dirty="0"/>
                    </a:p>
                  </a:txBody>
                  <a:tcPr anchor="ctr"/>
                </a:tc>
                <a:extLst>
                  <a:ext uri="{0D108BD9-81ED-4DB2-BD59-A6C34878D82A}">
                    <a16:rowId xmlns:a16="http://schemas.microsoft.com/office/drawing/2014/main" val="10004"/>
                  </a:ext>
                </a:extLst>
              </a:tr>
              <a:tr h="370840">
                <a:tc>
                  <a:txBody>
                    <a:bodyPr/>
                    <a:lstStyle/>
                    <a:p>
                      <a:r>
                        <a:rPr lang="en-US" dirty="0"/>
                        <a:t>US</a:t>
                      </a:r>
                    </a:p>
                  </a:txBody>
                  <a:tcPr/>
                </a:tc>
                <a:tc>
                  <a:txBody>
                    <a:bodyPr/>
                    <a:lstStyle/>
                    <a:p>
                      <a:pPr algn="r"/>
                      <a:r>
                        <a:rPr lang="en-US" dirty="0"/>
                        <a:t>31</a:t>
                      </a:r>
                      <a:endParaRPr lang="mr-IN" dirty="0"/>
                    </a:p>
                  </a:txBody>
                  <a:tcPr anchor="ctr"/>
                </a:tc>
                <a:tc>
                  <a:txBody>
                    <a:bodyPr/>
                    <a:lstStyle/>
                    <a:p>
                      <a:pPr algn="r"/>
                      <a:r>
                        <a:rPr lang="mr-IN" dirty="0"/>
                        <a:t>-</a:t>
                      </a:r>
                      <a:r>
                        <a:rPr lang="en-US" dirty="0"/>
                        <a:t>2.6</a:t>
                      </a:r>
                      <a:endParaRPr lang="mr-IN" dirty="0"/>
                    </a:p>
                  </a:txBody>
                  <a:tcPr anchor="ctr"/>
                </a:tc>
                <a:extLst>
                  <a:ext uri="{0D108BD9-81ED-4DB2-BD59-A6C34878D82A}">
                    <a16:rowId xmlns:a16="http://schemas.microsoft.com/office/drawing/2014/main" val="10005"/>
                  </a:ext>
                </a:extLst>
              </a:tr>
            </a:tbl>
          </a:graphicData>
        </a:graphic>
      </p:graphicFrame>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15</a:t>
            </a:fld>
            <a:endParaRPr lang="en-US"/>
          </a:p>
        </p:txBody>
      </p:sp>
      <p:sp>
        <p:nvSpPr>
          <p:cNvPr id="7" name="TextBox 6"/>
          <p:cNvSpPr txBox="1"/>
          <p:nvPr/>
        </p:nvSpPr>
        <p:spPr>
          <a:xfrm>
            <a:off x="228600" y="8021"/>
            <a:ext cx="8534400" cy="584775"/>
          </a:xfrm>
          <a:prstGeom prst="rect">
            <a:avLst/>
          </a:prstGeom>
          <a:noFill/>
        </p:spPr>
        <p:txBody>
          <a:bodyPr wrap="square" rtlCol="0">
            <a:spAutoFit/>
          </a:bodyPr>
          <a:lstStyle/>
          <a:p>
            <a:r>
              <a:rPr lang="en-US" sz="3200" dirty="0"/>
              <a:t>Country balances overall (not </a:t>
            </a:r>
            <a:r>
              <a:rPr lang="en-US" sz="3200"/>
              <a:t>bilateral) %GDP</a:t>
            </a:r>
            <a:endParaRPr lang="en-US" sz="3200" dirty="0"/>
          </a:p>
        </p:txBody>
      </p:sp>
      <p:sp>
        <p:nvSpPr>
          <p:cNvPr id="8" name="TextBox 7"/>
          <p:cNvSpPr txBox="1"/>
          <p:nvPr/>
        </p:nvSpPr>
        <p:spPr>
          <a:xfrm>
            <a:off x="457200" y="609600"/>
            <a:ext cx="8382000" cy="461665"/>
          </a:xfrm>
          <a:prstGeom prst="rect">
            <a:avLst/>
          </a:prstGeom>
          <a:noFill/>
        </p:spPr>
        <p:txBody>
          <a:bodyPr wrap="square" rtlCol="0">
            <a:spAutoFit/>
          </a:bodyPr>
          <a:lstStyle/>
          <a:p>
            <a:r>
              <a:rPr lang="en-US" sz="2400" dirty="0"/>
              <a:t>Current account balances, 2016, &amp; rank of 74</a:t>
            </a:r>
          </a:p>
        </p:txBody>
      </p:sp>
      <p:sp>
        <p:nvSpPr>
          <p:cNvPr id="9" name="TextBox 8"/>
          <p:cNvSpPr txBox="1"/>
          <p:nvPr/>
        </p:nvSpPr>
        <p:spPr>
          <a:xfrm>
            <a:off x="2286000" y="1066800"/>
            <a:ext cx="5943600" cy="584775"/>
          </a:xfrm>
          <a:prstGeom prst="rect">
            <a:avLst/>
          </a:prstGeom>
          <a:noFill/>
        </p:spPr>
        <p:txBody>
          <a:bodyPr wrap="square" rtlCol="0">
            <a:spAutoFit/>
          </a:bodyPr>
          <a:lstStyle/>
          <a:p>
            <a:r>
              <a:rPr lang="en-US" sz="3200" dirty="0"/>
              <a:t>Deficits</a:t>
            </a:r>
            <a:r>
              <a:rPr lang="en-US" sz="3200"/>
              <a:t>, Selected Largest</a:t>
            </a:r>
            <a:endParaRPr lang="en-US" sz="3200" dirty="0"/>
          </a:p>
        </p:txBody>
      </p:sp>
      <p:graphicFrame>
        <p:nvGraphicFramePr>
          <p:cNvPr id="10" name="Content Placeholder 5"/>
          <p:cNvGraphicFramePr>
            <a:graphicFrameLocks/>
          </p:cNvGraphicFramePr>
          <p:nvPr>
            <p:extLst>
              <p:ext uri="{D42A27DB-BD31-4B8C-83A1-F6EECF244321}">
                <p14:modId xmlns:p14="http://schemas.microsoft.com/office/powerpoint/2010/main" val="1778436403"/>
              </p:ext>
            </p:extLst>
          </p:nvPr>
        </p:nvGraphicFramePr>
        <p:xfrm>
          <a:off x="2667000" y="4419600"/>
          <a:ext cx="4419600" cy="2225040"/>
        </p:xfrm>
        <a:graphic>
          <a:graphicData uri="http://schemas.openxmlformats.org/drawingml/2006/table">
            <a:tbl>
              <a:tblPr firstRow="1" bandRow="1">
                <a:tableStyleId>{073A0DAA-6AF3-43AB-8588-CEC1D06C72B9}</a:tableStyleId>
              </a:tblPr>
              <a:tblGrid>
                <a:gridCol w="1981200">
                  <a:extLst>
                    <a:ext uri="{9D8B030D-6E8A-4147-A177-3AD203B41FA5}">
                      <a16:colId xmlns:a16="http://schemas.microsoft.com/office/drawing/2014/main" val="20000"/>
                    </a:ext>
                  </a:extLst>
                </a:gridCol>
                <a:gridCol w="965200">
                  <a:extLst>
                    <a:ext uri="{9D8B030D-6E8A-4147-A177-3AD203B41FA5}">
                      <a16:colId xmlns:a16="http://schemas.microsoft.com/office/drawing/2014/main" val="20001"/>
                    </a:ext>
                  </a:extLst>
                </a:gridCol>
                <a:gridCol w="1473200">
                  <a:extLst>
                    <a:ext uri="{9D8B030D-6E8A-4147-A177-3AD203B41FA5}">
                      <a16:colId xmlns:a16="http://schemas.microsoft.com/office/drawing/2014/main" val="20002"/>
                    </a:ext>
                  </a:extLst>
                </a:gridCol>
              </a:tblGrid>
              <a:tr h="370840">
                <a:tc>
                  <a:txBody>
                    <a:bodyPr/>
                    <a:lstStyle/>
                    <a:p>
                      <a:r>
                        <a:rPr lang="en-US" dirty="0"/>
                        <a:t>Country</a:t>
                      </a:r>
                    </a:p>
                  </a:txBody>
                  <a:tcPr/>
                </a:tc>
                <a:tc>
                  <a:txBody>
                    <a:bodyPr/>
                    <a:lstStyle/>
                    <a:p>
                      <a:pPr algn="r"/>
                      <a:r>
                        <a:rPr lang="en-US" dirty="0"/>
                        <a:t>Rank</a:t>
                      </a:r>
                    </a:p>
                  </a:txBody>
                  <a:tcPr/>
                </a:tc>
                <a:tc>
                  <a:txBody>
                    <a:bodyPr/>
                    <a:lstStyle/>
                    <a:p>
                      <a:pPr algn="r"/>
                      <a:r>
                        <a:rPr lang="en-US" dirty="0"/>
                        <a:t>Deficit</a:t>
                      </a:r>
                    </a:p>
                  </a:txBody>
                  <a:tcPr/>
                </a:tc>
                <a:extLst>
                  <a:ext uri="{0D108BD9-81ED-4DB2-BD59-A6C34878D82A}">
                    <a16:rowId xmlns:a16="http://schemas.microsoft.com/office/drawing/2014/main" val="10000"/>
                  </a:ext>
                </a:extLst>
              </a:tr>
              <a:tr h="370840">
                <a:tc>
                  <a:txBody>
                    <a:bodyPr/>
                    <a:lstStyle/>
                    <a:p>
                      <a:r>
                        <a:rPr lang="en-US" dirty="0"/>
                        <a:t>Singapore</a:t>
                      </a:r>
                    </a:p>
                  </a:txBody>
                  <a:tcPr/>
                </a:tc>
                <a:tc>
                  <a:txBody>
                    <a:bodyPr/>
                    <a:lstStyle/>
                    <a:p>
                      <a:pPr algn="r"/>
                      <a:r>
                        <a:rPr lang="is-IS" dirty="0"/>
                        <a:t>1</a:t>
                      </a:r>
                    </a:p>
                  </a:txBody>
                  <a:tcPr anchor="ctr"/>
                </a:tc>
                <a:tc>
                  <a:txBody>
                    <a:bodyPr/>
                    <a:lstStyle/>
                    <a:p>
                      <a:pPr algn="r"/>
                      <a:r>
                        <a:rPr lang="is-IS" dirty="0"/>
                        <a:t>+19.0</a:t>
                      </a:r>
                    </a:p>
                  </a:txBody>
                  <a:tcPr anchor="ctr"/>
                </a:tc>
                <a:extLst>
                  <a:ext uri="{0D108BD9-81ED-4DB2-BD59-A6C34878D82A}">
                    <a16:rowId xmlns:a16="http://schemas.microsoft.com/office/drawing/2014/main" val="10001"/>
                  </a:ext>
                </a:extLst>
              </a:tr>
              <a:tr h="370840">
                <a:tc>
                  <a:txBody>
                    <a:bodyPr/>
                    <a:lstStyle/>
                    <a:p>
                      <a:r>
                        <a:rPr lang="en-US" dirty="0"/>
                        <a:t>Switzerland</a:t>
                      </a:r>
                    </a:p>
                  </a:txBody>
                  <a:tcPr/>
                </a:tc>
                <a:tc>
                  <a:txBody>
                    <a:bodyPr/>
                    <a:lstStyle/>
                    <a:p>
                      <a:pPr algn="r"/>
                      <a:r>
                        <a:rPr lang="is-IS" dirty="0"/>
                        <a:t>2</a:t>
                      </a:r>
                    </a:p>
                  </a:txBody>
                  <a:tcPr anchor="ctr"/>
                </a:tc>
                <a:tc>
                  <a:txBody>
                    <a:bodyPr/>
                    <a:lstStyle/>
                    <a:p>
                      <a:pPr algn="r"/>
                      <a:r>
                        <a:rPr lang="is-IS" dirty="0"/>
                        <a:t>+10.7</a:t>
                      </a:r>
                    </a:p>
                  </a:txBody>
                  <a:tcPr anchor="ctr"/>
                </a:tc>
                <a:extLst>
                  <a:ext uri="{0D108BD9-81ED-4DB2-BD59-A6C34878D82A}">
                    <a16:rowId xmlns:a16="http://schemas.microsoft.com/office/drawing/2014/main" val="10002"/>
                  </a:ext>
                </a:extLst>
              </a:tr>
              <a:tr h="370840">
                <a:tc>
                  <a:txBody>
                    <a:bodyPr/>
                    <a:lstStyle/>
                    <a:p>
                      <a:r>
                        <a:rPr lang="en-US" dirty="0"/>
                        <a:t>Germany</a:t>
                      </a:r>
                    </a:p>
                  </a:txBody>
                  <a:tcPr/>
                </a:tc>
                <a:tc>
                  <a:txBody>
                    <a:bodyPr/>
                    <a:lstStyle/>
                    <a:p>
                      <a:pPr algn="r"/>
                      <a:r>
                        <a:rPr lang="fi-FI" dirty="0"/>
                        <a:t>4</a:t>
                      </a:r>
                    </a:p>
                  </a:txBody>
                  <a:tcPr anchor="ctr"/>
                </a:tc>
                <a:tc>
                  <a:txBody>
                    <a:bodyPr/>
                    <a:lstStyle/>
                    <a:p>
                      <a:pPr algn="r"/>
                      <a:r>
                        <a:rPr lang="fi-FI" dirty="0"/>
                        <a:t>+8.3</a:t>
                      </a:r>
                    </a:p>
                  </a:txBody>
                  <a:tcPr anchor="ctr"/>
                </a:tc>
                <a:extLst>
                  <a:ext uri="{0D108BD9-81ED-4DB2-BD59-A6C34878D82A}">
                    <a16:rowId xmlns:a16="http://schemas.microsoft.com/office/drawing/2014/main" val="10003"/>
                  </a:ext>
                </a:extLst>
              </a:tr>
              <a:tr h="370840">
                <a:tc>
                  <a:txBody>
                    <a:bodyPr/>
                    <a:lstStyle/>
                    <a:p>
                      <a:r>
                        <a:rPr lang="en-US" dirty="0"/>
                        <a:t>Japan</a:t>
                      </a:r>
                    </a:p>
                  </a:txBody>
                  <a:tcPr/>
                </a:tc>
                <a:tc>
                  <a:txBody>
                    <a:bodyPr/>
                    <a:lstStyle/>
                    <a:p>
                      <a:pPr algn="r"/>
                      <a:r>
                        <a:rPr lang="en-US" dirty="0"/>
                        <a:t>17</a:t>
                      </a:r>
                      <a:endParaRPr lang="mr-IN" dirty="0"/>
                    </a:p>
                  </a:txBody>
                  <a:tcPr anchor="ctr"/>
                </a:tc>
                <a:tc>
                  <a:txBody>
                    <a:bodyPr/>
                    <a:lstStyle/>
                    <a:p>
                      <a:pPr algn="r"/>
                      <a:r>
                        <a:rPr lang="mr-IN" dirty="0"/>
                        <a:t>+</a:t>
                      </a:r>
                      <a:r>
                        <a:rPr lang="en-US" dirty="0"/>
                        <a:t>3.8</a:t>
                      </a:r>
                      <a:endParaRPr lang="mr-IN" dirty="0"/>
                    </a:p>
                  </a:txBody>
                  <a:tcPr anchor="ctr"/>
                </a:tc>
                <a:extLst>
                  <a:ext uri="{0D108BD9-81ED-4DB2-BD59-A6C34878D82A}">
                    <a16:rowId xmlns:a16="http://schemas.microsoft.com/office/drawing/2014/main" val="10004"/>
                  </a:ext>
                </a:extLst>
              </a:tr>
              <a:tr h="370840">
                <a:tc>
                  <a:txBody>
                    <a:bodyPr/>
                    <a:lstStyle/>
                    <a:p>
                      <a:r>
                        <a:rPr lang="en-US" dirty="0"/>
                        <a:t>China</a:t>
                      </a:r>
                    </a:p>
                  </a:txBody>
                  <a:tcPr/>
                </a:tc>
                <a:tc>
                  <a:txBody>
                    <a:bodyPr/>
                    <a:lstStyle/>
                    <a:p>
                      <a:pPr algn="r"/>
                      <a:r>
                        <a:rPr lang="en-US" dirty="0"/>
                        <a:t>22</a:t>
                      </a:r>
                      <a:endParaRPr lang="mr-IN" dirty="0"/>
                    </a:p>
                  </a:txBody>
                  <a:tcPr anchor="ctr"/>
                </a:tc>
                <a:tc>
                  <a:txBody>
                    <a:bodyPr/>
                    <a:lstStyle/>
                    <a:p>
                      <a:pPr algn="r"/>
                      <a:r>
                        <a:rPr lang="mr-IN" dirty="0"/>
                        <a:t>+</a:t>
                      </a:r>
                      <a:r>
                        <a:rPr lang="en-US" dirty="0"/>
                        <a:t>1.8</a:t>
                      </a:r>
                      <a:endParaRPr lang="mr-IN" dirty="0"/>
                    </a:p>
                  </a:txBody>
                  <a:tcPr anchor="ctr"/>
                </a:tc>
                <a:extLst>
                  <a:ext uri="{0D108BD9-81ED-4DB2-BD59-A6C34878D82A}">
                    <a16:rowId xmlns:a16="http://schemas.microsoft.com/office/drawing/2014/main" val="10005"/>
                  </a:ext>
                </a:extLst>
              </a:tr>
            </a:tbl>
          </a:graphicData>
        </a:graphic>
      </p:graphicFrame>
      <p:sp>
        <p:nvSpPr>
          <p:cNvPr id="11" name="TextBox 10"/>
          <p:cNvSpPr txBox="1"/>
          <p:nvPr/>
        </p:nvSpPr>
        <p:spPr>
          <a:xfrm>
            <a:off x="2286000" y="3886200"/>
            <a:ext cx="6248400" cy="584775"/>
          </a:xfrm>
          <a:prstGeom prst="rect">
            <a:avLst/>
          </a:prstGeom>
          <a:noFill/>
        </p:spPr>
        <p:txBody>
          <a:bodyPr wrap="square" rtlCol="0">
            <a:spAutoFit/>
          </a:bodyPr>
          <a:lstStyle/>
          <a:p>
            <a:r>
              <a:rPr lang="en-US" sz="3200" dirty="0"/>
              <a:t>Surpluses</a:t>
            </a:r>
            <a:r>
              <a:rPr lang="en-US" sz="3200"/>
              <a:t>, Selected Largest</a:t>
            </a:r>
            <a:endParaRPr lang="en-US" sz="3200" dirty="0"/>
          </a:p>
        </p:txBody>
      </p:sp>
    </p:spTree>
    <p:extLst>
      <p:ext uri="{BB962C8B-B14F-4D97-AF65-F5344CB8AC3E}">
        <p14:creationId xmlns:p14="http://schemas.microsoft.com/office/powerpoint/2010/main" val="2009139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Lecture 3:  Deficits</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16</a:t>
            </a:fld>
            <a:endParaRPr lang="en-US">
              <a:latin typeface="Arial" pitchFamily="-109" charset="0"/>
            </a:endParaRPr>
          </a:p>
        </p:txBody>
      </p:sp>
      <p:sp>
        <p:nvSpPr>
          <p:cNvPr id="29700"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Class 3 </a:t>
            </a:r>
            <a:r>
              <a:rPr lang="en-US" dirty="0">
                <a:ea typeface="ＭＳ Ｐゴシック" pitchFamily="-109" charset="-128"/>
                <a:cs typeface="ＭＳ Ｐゴシック" pitchFamily="-109" charset="-128"/>
              </a:rPr>
              <a:t>Outline</a:t>
            </a:r>
          </a:p>
        </p:txBody>
      </p:sp>
      <p:sp>
        <p:nvSpPr>
          <p:cNvPr id="29701" name="Rectangle 3"/>
          <p:cNvSpPr>
            <a:spLocks noGrp="1" noChangeArrowheads="1"/>
          </p:cNvSpPr>
          <p:nvPr>
            <p:ph type="body" idx="1"/>
          </p:nvPr>
        </p:nvSpPr>
        <p:spPr/>
        <p:txBody>
          <a:bodyPr/>
          <a:lstStyle/>
          <a:p>
            <a:pPr eaLnBrk="1" hangingPunct="1">
              <a:buFontTx/>
              <a:buNone/>
            </a:pPr>
            <a:r>
              <a:rPr lang="en-US" dirty="0">
                <a:solidFill>
                  <a:schemeClr val="bg1">
                    <a:lumMod val="75000"/>
                  </a:schemeClr>
                </a:solidFill>
              </a:rPr>
              <a:t>Trade Deficits; Currency Manipulation</a:t>
            </a:r>
          </a:p>
          <a:p>
            <a:pPr eaLnBrk="1" hangingPunct="1"/>
            <a:r>
              <a:rPr lang="en-US" dirty="0">
                <a:ea typeface="ＭＳ Ｐゴシック" pitchFamily="-109" charset="-128"/>
                <a:cs typeface="ＭＳ Ｐゴシック" pitchFamily="-109" charset="-128"/>
              </a:rPr>
              <a:t>Trade deficits</a:t>
            </a:r>
          </a:p>
          <a:p>
            <a:pPr lvl="1" eaLnBrk="1" hangingPunct="1"/>
            <a:r>
              <a:rPr lang="en-US" dirty="0">
                <a:solidFill>
                  <a:schemeClr val="bg1">
                    <a:lumMod val="75000"/>
                  </a:schemeClr>
                </a:solidFill>
                <a:ea typeface="ＭＳ Ｐゴシック" pitchFamily="-109" charset="-128"/>
                <a:cs typeface="ＭＳ Ｐゴシック" pitchFamily="-109" charset="-128"/>
              </a:rPr>
              <a:t>Definitions</a:t>
            </a:r>
          </a:p>
          <a:p>
            <a:pPr lvl="1" eaLnBrk="1" hangingPunct="1"/>
            <a:r>
              <a:rPr lang="en-US" dirty="0">
                <a:ea typeface="ＭＳ Ｐゴシック" pitchFamily="-109" charset="-128"/>
                <a:cs typeface="ＭＳ Ｐゴシック" pitchFamily="-109" charset="-128"/>
              </a:rPr>
              <a:t>What they </a:t>
            </a:r>
            <a:r>
              <a:rPr lang="en-US" b="1" dirty="0">
                <a:ea typeface="ＭＳ Ｐゴシック" pitchFamily="-109" charset="-128"/>
                <a:cs typeface="ＭＳ Ｐゴシック" pitchFamily="-109" charset="-128"/>
              </a:rPr>
              <a:t>do </a:t>
            </a:r>
            <a:r>
              <a:rPr lang="en-US" dirty="0">
                <a:ea typeface="ＭＳ Ｐゴシック" pitchFamily="-109" charset="-128"/>
                <a:cs typeface="ＭＳ Ｐゴシック" pitchFamily="-109" charset="-128"/>
              </a:rPr>
              <a:t>and</a:t>
            </a:r>
            <a:r>
              <a:rPr lang="en-US" b="1" dirty="0">
                <a:ea typeface="ＭＳ Ｐゴシック" pitchFamily="-109" charset="-128"/>
                <a:cs typeface="ＭＳ Ｐゴシック" pitchFamily="-109" charset="-128"/>
              </a:rPr>
              <a:t> do not</a:t>
            </a:r>
            <a:r>
              <a:rPr lang="en-US" dirty="0">
                <a:ea typeface="ＭＳ Ｐゴシック" pitchFamily="-109" charset="-128"/>
                <a:cs typeface="ＭＳ Ｐゴシック" pitchFamily="-109" charset="-128"/>
              </a:rPr>
              <a:t> mean</a:t>
            </a:r>
          </a:p>
          <a:p>
            <a:pPr lvl="1" eaLnBrk="1" hangingPunct="1"/>
            <a:r>
              <a:rPr lang="en-US" dirty="0">
                <a:solidFill>
                  <a:schemeClr val="bg1">
                    <a:lumMod val="75000"/>
                  </a:schemeClr>
                </a:solidFill>
                <a:ea typeface="ＭＳ Ｐゴシック" pitchFamily="-109" charset="-128"/>
                <a:cs typeface="ＭＳ Ｐゴシック" pitchFamily="-109" charset="-128"/>
              </a:rPr>
              <a:t>Are they a problem?</a:t>
            </a:r>
          </a:p>
          <a:p>
            <a:pPr eaLnBrk="1" hangingPunct="1"/>
            <a:r>
              <a:rPr lang="en-US" dirty="0">
                <a:solidFill>
                  <a:schemeClr val="bg1">
                    <a:lumMod val="75000"/>
                  </a:schemeClr>
                </a:solidFill>
                <a:ea typeface="ＭＳ Ｐゴシック" pitchFamily="-109" charset="-128"/>
                <a:cs typeface="ＭＳ Ｐゴシック" pitchFamily="-109" charset="-128"/>
              </a:rPr>
              <a:t>Currency manipulation</a:t>
            </a:r>
          </a:p>
          <a:p>
            <a:pPr lvl="1" eaLnBrk="1" hangingPunct="1"/>
            <a:r>
              <a:rPr lang="en-US" dirty="0">
                <a:solidFill>
                  <a:schemeClr val="bg1">
                    <a:lumMod val="75000"/>
                  </a:schemeClr>
                </a:solidFill>
                <a:ea typeface="ＭＳ Ｐゴシック" pitchFamily="-109" charset="-128"/>
                <a:cs typeface="ＭＳ Ｐゴシック" pitchFamily="-109" charset="-128"/>
              </a:rPr>
              <a:t>How it can be done</a:t>
            </a:r>
          </a:p>
          <a:p>
            <a:pPr lvl="1" eaLnBrk="1" hangingPunct="1"/>
            <a:r>
              <a:rPr lang="en-US" dirty="0">
                <a:solidFill>
                  <a:schemeClr val="bg1">
                    <a:lumMod val="75000"/>
                  </a:schemeClr>
                </a:solidFill>
                <a:ea typeface="ＭＳ Ｐゴシック" pitchFamily="-109" charset="-128"/>
                <a:cs typeface="ＭＳ Ｐゴシック" pitchFamily="-109" charset="-128"/>
              </a:rPr>
              <a:t>Criteria for naming it</a:t>
            </a:r>
          </a:p>
          <a:p>
            <a:pPr lvl="1" eaLnBrk="1" hangingPunct="1"/>
            <a:r>
              <a:rPr lang="en-US" dirty="0">
                <a:solidFill>
                  <a:schemeClr val="bg1">
                    <a:lumMod val="75000"/>
                  </a:schemeClr>
                </a:solidFill>
                <a:ea typeface="ＭＳ Ｐゴシック" pitchFamily="-109" charset="-128"/>
                <a:cs typeface="ＭＳ Ｐゴシック" pitchFamily="-109" charset="-128"/>
              </a:rPr>
              <a:t>China’s currency</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212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5"/>
          <p:cNvSpPr>
            <a:spLocks noGrp="1"/>
          </p:cNvSpPr>
          <p:nvPr>
            <p:ph type="sldNum" sz="quarter" idx="12"/>
          </p:nvPr>
        </p:nvSpPr>
        <p:spPr>
          <a:noFill/>
        </p:spPr>
        <p:txBody>
          <a:bodyPr/>
          <a:lstStyle/>
          <a:p>
            <a:fld id="{6E023A09-6D12-4F4E-AFD3-EEFFC74E7E8D}" type="slidenum">
              <a:rPr lang="en-US" smtClean="0"/>
              <a:pPr/>
              <a:t>17</a:t>
            </a:fld>
            <a:endParaRPr lang="en-US"/>
          </a:p>
        </p:txBody>
      </p:sp>
      <p:sp>
        <p:nvSpPr>
          <p:cNvPr id="21508" name="Rectangle 2"/>
          <p:cNvSpPr>
            <a:spLocks noGrp="1" noChangeArrowheads="1"/>
          </p:cNvSpPr>
          <p:nvPr>
            <p:ph type="title"/>
          </p:nvPr>
        </p:nvSpPr>
        <p:spPr/>
        <p:txBody>
          <a:bodyPr/>
          <a:lstStyle/>
          <a:p>
            <a:pPr eaLnBrk="1" hangingPunct="1"/>
            <a:r>
              <a:rPr lang="en-US" dirty="0"/>
              <a:t>What the Trade Balance </a:t>
            </a:r>
            <a:br>
              <a:rPr lang="en-US" dirty="0"/>
            </a:br>
            <a:r>
              <a:rPr lang="en-US" dirty="0"/>
              <a:t>Does </a:t>
            </a:r>
            <a:r>
              <a:rPr lang="en-US" b="1" dirty="0">
                <a:solidFill>
                  <a:srgbClr val="FF0000"/>
                </a:solidFill>
              </a:rPr>
              <a:t>Not</a:t>
            </a:r>
            <a:r>
              <a:rPr lang="en-US" dirty="0"/>
              <a:t> Mean</a:t>
            </a:r>
          </a:p>
        </p:txBody>
      </p:sp>
      <p:sp>
        <p:nvSpPr>
          <p:cNvPr id="329731" name="Rectangle 3"/>
          <p:cNvSpPr>
            <a:spLocks noGrp="1" noChangeArrowheads="1"/>
          </p:cNvSpPr>
          <p:nvPr>
            <p:ph type="body" idx="1"/>
          </p:nvPr>
        </p:nvSpPr>
        <p:spPr/>
        <p:txBody>
          <a:bodyPr/>
          <a:lstStyle/>
          <a:p>
            <a:pPr eaLnBrk="1" hangingPunct="1">
              <a:lnSpc>
                <a:spcPct val="90000"/>
              </a:lnSpc>
            </a:pPr>
            <a:r>
              <a:rPr lang="en-US" dirty="0"/>
              <a:t>Common Misinterpretations</a:t>
            </a:r>
          </a:p>
          <a:p>
            <a:pPr lvl="1" eaLnBrk="1" hangingPunct="1">
              <a:lnSpc>
                <a:spcPct val="90000"/>
              </a:lnSpc>
            </a:pPr>
            <a:r>
              <a:rPr lang="en-US" dirty="0"/>
              <a:t>That a deficit means we are “losing money”</a:t>
            </a:r>
          </a:p>
          <a:p>
            <a:pPr lvl="2" eaLnBrk="1" hangingPunct="1">
              <a:lnSpc>
                <a:spcPct val="90000"/>
              </a:lnSpc>
            </a:pPr>
            <a:r>
              <a:rPr lang="en-US" dirty="0"/>
              <a:t>This was sort of true</a:t>
            </a:r>
          </a:p>
          <a:p>
            <a:pPr lvl="3" eaLnBrk="1" hangingPunct="1">
              <a:lnSpc>
                <a:spcPct val="90000"/>
              </a:lnSpc>
            </a:pPr>
            <a:r>
              <a:rPr lang="en-US" dirty="0"/>
              <a:t>When</a:t>
            </a:r>
          </a:p>
          <a:p>
            <a:pPr lvl="4" eaLnBrk="1" hangingPunct="1">
              <a:lnSpc>
                <a:spcPct val="90000"/>
              </a:lnSpc>
            </a:pPr>
            <a:r>
              <a:rPr lang="en-US" dirty="0"/>
              <a:t>All money was gold (the Gold Standard), </a:t>
            </a:r>
            <a:r>
              <a:rPr lang="en-US" u="sng" dirty="0"/>
              <a:t>and</a:t>
            </a:r>
            <a:endParaRPr lang="en-US" dirty="0"/>
          </a:p>
          <a:p>
            <a:pPr lvl="4" eaLnBrk="1" hangingPunct="1">
              <a:lnSpc>
                <a:spcPct val="90000"/>
              </a:lnSpc>
            </a:pPr>
            <a:r>
              <a:rPr lang="en-US" dirty="0"/>
              <a:t>There were no international capital flows</a:t>
            </a:r>
          </a:p>
          <a:p>
            <a:pPr lvl="3" eaLnBrk="1" hangingPunct="1">
              <a:lnSpc>
                <a:spcPct val="90000"/>
              </a:lnSpc>
            </a:pPr>
            <a:r>
              <a:rPr lang="en-US" dirty="0"/>
              <a:t>Then imports &gt; exports meant you were spending more gold than you were earning;  Gold was </a:t>
            </a:r>
            <a:r>
              <a:rPr lang="en-US" u="sng" dirty="0"/>
              <a:t>flowing out</a:t>
            </a:r>
            <a:endParaRPr lang="en-US" dirty="0"/>
          </a:p>
          <a:p>
            <a:pPr lvl="2" eaLnBrk="1" hangingPunct="1">
              <a:lnSpc>
                <a:spcPct val="90000"/>
              </a:lnSpc>
            </a:pPr>
            <a:r>
              <a:rPr lang="en-US" dirty="0"/>
              <a:t>Today there are capital flows</a:t>
            </a:r>
          </a:p>
          <a:p>
            <a:pPr lvl="3" eaLnBrk="1" hangingPunct="1">
              <a:lnSpc>
                <a:spcPct val="90000"/>
              </a:lnSpc>
            </a:pPr>
            <a:r>
              <a:rPr lang="en-US" dirty="0"/>
              <a:t>A country with imports &gt; exports can</a:t>
            </a:r>
          </a:p>
          <a:p>
            <a:pPr lvl="4" eaLnBrk="1" hangingPunct="1">
              <a:lnSpc>
                <a:spcPct val="90000"/>
              </a:lnSpc>
            </a:pPr>
            <a:r>
              <a:rPr lang="en-US" dirty="0"/>
              <a:t>Borrow</a:t>
            </a:r>
          </a:p>
          <a:p>
            <a:pPr lvl="4" eaLnBrk="1" hangingPunct="1">
              <a:lnSpc>
                <a:spcPct val="90000"/>
              </a:lnSpc>
            </a:pPr>
            <a:r>
              <a:rPr lang="en-US" dirty="0"/>
              <a:t>Sell assets to foreigners </a:t>
            </a:r>
          </a:p>
          <a:p>
            <a:pPr lvl="2" eaLnBrk="1" hangingPunct="1">
              <a:lnSpc>
                <a:spcPct val="90000"/>
              </a:lnSpc>
              <a:buFontTx/>
              <a:buNone/>
            </a:pPr>
            <a:r>
              <a:rPr lang="en-US" dirty="0"/>
              <a:t>		</a:t>
            </a:r>
          </a:p>
        </p:txBody>
      </p:sp>
      <p:sp>
        <p:nvSpPr>
          <p:cNvPr id="7" name="Footer Placeholder 3"/>
          <p:cNvSpPr>
            <a:spLocks noGrp="1"/>
          </p:cNvSpPr>
          <p:nvPr>
            <p:ph type="ftr" sz="quarter" idx="11"/>
          </p:nvPr>
        </p:nvSpPr>
        <p:spPr>
          <a:xfrm>
            <a:off x="3124200" y="6245225"/>
            <a:ext cx="2895600" cy="476250"/>
          </a:xfrm>
        </p:spPr>
        <p:txBody>
          <a:bodyPr/>
          <a:lstStyle/>
          <a:p>
            <a:r>
              <a:rPr lang="en-US"/>
              <a:t>Lecture 3:  Deficits</a:t>
            </a:r>
          </a:p>
        </p:txBody>
      </p:sp>
    </p:spTree>
    <p:extLst>
      <p:ext uri="{BB962C8B-B14F-4D97-AF65-F5344CB8AC3E}">
        <p14:creationId xmlns:p14="http://schemas.microsoft.com/office/powerpoint/2010/main" val="108649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9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9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97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973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973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973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973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973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973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973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97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5"/>
          <p:cNvSpPr>
            <a:spLocks noGrp="1"/>
          </p:cNvSpPr>
          <p:nvPr>
            <p:ph type="sldNum" sz="quarter" idx="12"/>
          </p:nvPr>
        </p:nvSpPr>
        <p:spPr>
          <a:noFill/>
        </p:spPr>
        <p:txBody>
          <a:bodyPr/>
          <a:lstStyle/>
          <a:p>
            <a:fld id="{34C49820-F842-E944-AA58-576980507646}" type="slidenum">
              <a:rPr lang="en-US" smtClean="0"/>
              <a:pPr/>
              <a:t>18</a:t>
            </a:fld>
            <a:endParaRPr lang="en-US"/>
          </a:p>
        </p:txBody>
      </p:sp>
      <p:sp>
        <p:nvSpPr>
          <p:cNvPr id="330755" name="Rectangle 3"/>
          <p:cNvSpPr>
            <a:spLocks noGrp="1" noChangeArrowheads="1"/>
          </p:cNvSpPr>
          <p:nvPr>
            <p:ph type="body" idx="1"/>
          </p:nvPr>
        </p:nvSpPr>
        <p:spPr/>
        <p:txBody>
          <a:bodyPr/>
          <a:lstStyle/>
          <a:p>
            <a:pPr eaLnBrk="1" hangingPunct="1"/>
            <a:r>
              <a:rPr lang="en-US" dirty="0"/>
              <a:t>Common Misinterpretations</a:t>
            </a:r>
          </a:p>
          <a:p>
            <a:pPr lvl="1" eaLnBrk="1" hangingPunct="1"/>
            <a:r>
              <a:rPr lang="en-US" dirty="0"/>
              <a:t>That a deficit means we are “losing jobs”</a:t>
            </a:r>
          </a:p>
          <a:p>
            <a:pPr lvl="2" eaLnBrk="1" hangingPunct="1"/>
            <a:r>
              <a:rPr lang="en-US" dirty="0"/>
              <a:t>It is true that </a:t>
            </a:r>
          </a:p>
          <a:p>
            <a:pPr lvl="3" eaLnBrk="1" hangingPunct="1"/>
            <a:r>
              <a:rPr lang="en-US" dirty="0"/>
              <a:t>Imports are goods we </a:t>
            </a:r>
            <a:r>
              <a:rPr lang="en-US" u="sng" dirty="0"/>
              <a:t>don’t</a:t>
            </a:r>
            <a:r>
              <a:rPr lang="en-US" dirty="0"/>
              <a:t> produce, and</a:t>
            </a:r>
          </a:p>
          <a:p>
            <a:pPr lvl="3" eaLnBrk="1" hangingPunct="1"/>
            <a:r>
              <a:rPr lang="en-US" dirty="0"/>
              <a:t>Exports are goods we </a:t>
            </a:r>
            <a:r>
              <a:rPr lang="en-US" u="sng" dirty="0"/>
              <a:t>do</a:t>
            </a:r>
            <a:r>
              <a:rPr lang="en-US" dirty="0"/>
              <a:t> produce</a:t>
            </a:r>
          </a:p>
          <a:p>
            <a:pPr lvl="2" eaLnBrk="1" hangingPunct="1"/>
            <a:r>
              <a:rPr lang="en-US" dirty="0"/>
              <a:t>But whether an increase in imports means a loss of jobs depends on </a:t>
            </a:r>
            <a:r>
              <a:rPr lang="en-US" u="sng" dirty="0"/>
              <a:t>why</a:t>
            </a:r>
            <a:r>
              <a:rPr lang="en-US" dirty="0"/>
              <a:t> imports went up</a:t>
            </a:r>
          </a:p>
          <a:p>
            <a:pPr lvl="3" eaLnBrk="1" hangingPunct="1"/>
            <a:r>
              <a:rPr lang="en-US" dirty="0"/>
              <a:t>Often it is because more people are working, earning income, and buying more from abroad</a:t>
            </a:r>
          </a:p>
          <a:p>
            <a:pPr lvl="2" eaLnBrk="1" hangingPunct="1">
              <a:buFontTx/>
              <a:buNone/>
            </a:pPr>
            <a:r>
              <a:rPr lang="en-US" dirty="0"/>
              <a:t>		</a:t>
            </a:r>
          </a:p>
        </p:txBody>
      </p:sp>
      <p:sp>
        <p:nvSpPr>
          <p:cNvPr id="22533" name="Rectangle 11"/>
          <p:cNvSpPr>
            <a:spLocks noGrp="1" noChangeArrowheads="1"/>
          </p:cNvSpPr>
          <p:nvPr>
            <p:ph type="title"/>
          </p:nvPr>
        </p:nvSpPr>
        <p:spPr>
          <a:noFill/>
        </p:spPr>
        <p:txBody>
          <a:bodyPr/>
          <a:lstStyle/>
          <a:p>
            <a:pPr eaLnBrk="1" hangingPunct="1"/>
            <a:r>
              <a:rPr lang="en-US" dirty="0"/>
              <a:t>What the Trade Balance </a:t>
            </a:r>
            <a:br>
              <a:rPr lang="en-US" dirty="0"/>
            </a:br>
            <a:r>
              <a:rPr lang="en-US" dirty="0"/>
              <a:t>Does </a:t>
            </a:r>
            <a:r>
              <a:rPr lang="en-US" b="1" dirty="0">
                <a:solidFill>
                  <a:srgbClr val="FF0000"/>
                </a:solidFill>
              </a:rPr>
              <a:t>Not</a:t>
            </a:r>
            <a:r>
              <a:rPr lang="en-US" dirty="0"/>
              <a:t> Mean</a:t>
            </a:r>
          </a:p>
        </p:txBody>
      </p:sp>
      <p:sp>
        <p:nvSpPr>
          <p:cNvPr id="6" name="Footer Placeholder 3"/>
          <p:cNvSpPr>
            <a:spLocks noGrp="1"/>
          </p:cNvSpPr>
          <p:nvPr>
            <p:ph type="ftr" sz="quarter" idx="11"/>
          </p:nvPr>
        </p:nvSpPr>
        <p:spPr>
          <a:xfrm>
            <a:off x="3124200" y="6245225"/>
            <a:ext cx="2895600" cy="476250"/>
          </a:xfrm>
        </p:spPr>
        <p:txBody>
          <a:bodyPr/>
          <a:lstStyle/>
          <a:p>
            <a:r>
              <a:rPr lang="en-US"/>
              <a:t>Lecture 3:  Deficits</a:t>
            </a:r>
          </a:p>
        </p:txBody>
      </p:sp>
    </p:spTree>
    <p:extLst>
      <p:ext uri="{BB962C8B-B14F-4D97-AF65-F5344CB8AC3E}">
        <p14:creationId xmlns:p14="http://schemas.microsoft.com/office/powerpoint/2010/main" val="64117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0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07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07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07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07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07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07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12"/>
          </p:nvPr>
        </p:nvSpPr>
        <p:spPr>
          <a:noFill/>
        </p:spPr>
        <p:txBody>
          <a:bodyPr/>
          <a:lstStyle/>
          <a:p>
            <a:fld id="{BB9AAA67-D3C1-CE45-B790-09ED385937BC}" type="slidenum">
              <a:rPr lang="en-US" smtClean="0"/>
              <a:pPr/>
              <a:t>19</a:t>
            </a:fld>
            <a:endParaRPr lang="en-US"/>
          </a:p>
        </p:txBody>
      </p:sp>
      <p:sp>
        <p:nvSpPr>
          <p:cNvPr id="373763" name="Rectangle 3"/>
          <p:cNvSpPr>
            <a:spLocks noGrp="1" noChangeArrowheads="1"/>
          </p:cNvSpPr>
          <p:nvPr>
            <p:ph type="body" idx="1"/>
          </p:nvPr>
        </p:nvSpPr>
        <p:spPr/>
        <p:txBody>
          <a:bodyPr/>
          <a:lstStyle/>
          <a:p>
            <a:pPr eaLnBrk="1" hangingPunct="1"/>
            <a:r>
              <a:rPr lang="en-US" dirty="0"/>
              <a:t>Common Misinterpretations</a:t>
            </a:r>
          </a:p>
          <a:p>
            <a:pPr lvl="1" eaLnBrk="1" hangingPunct="1"/>
            <a:r>
              <a:rPr lang="en-US" dirty="0"/>
              <a:t>That a deficit means other countries are misbehaving, by restricting imports or subsidizing exports</a:t>
            </a:r>
          </a:p>
          <a:p>
            <a:pPr lvl="2" eaLnBrk="1" hangingPunct="1"/>
            <a:r>
              <a:rPr lang="en-US" dirty="0"/>
              <a:t>No</a:t>
            </a:r>
          </a:p>
          <a:p>
            <a:pPr lvl="1" eaLnBrk="1" hangingPunct="1"/>
            <a:endParaRPr lang="en-US" dirty="0"/>
          </a:p>
        </p:txBody>
      </p:sp>
      <p:sp>
        <p:nvSpPr>
          <p:cNvPr id="23557" name="Rectangle 5"/>
          <p:cNvSpPr>
            <a:spLocks noGrp="1" noChangeArrowheads="1"/>
          </p:cNvSpPr>
          <p:nvPr>
            <p:ph type="title"/>
          </p:nvPr>
        </p:nvSpPr>
        <p:spPr>
          <a:noFill/>
        </p:spPr>
        <p:txBody>
          <a:bodyPr/>
          <a:lstStyle/>
          <a:p>
            <a:pPr eaLnBrk="1" hangingPunct="1"/>
            <a:r>
              <a:rPr lang="en-US" dirty="0"/>
              <a:t>What the Trade Balance </a:t>
            </a:r>
            <a:br>
              <a:rPr lang="en-US" dirty="0"/>
            </a:br>
            <a:r>
              <a:rPr lang="en-US" dirty="0"/>
              <a:t>Does </a:t>
            </a:r>
            <a:r>
              <a:rPr lang="en-US" b="1" dirty="0">
                <a:solidFill>
                  <a:srgbClr val="FF0000"/>
                </a:solidFill>
              </a:rPr>
              <a:t>Not</a:t>
            </a:r>
            <a:r>
              <a:rPr lang="en-US" dirty="0"/>
              <a:t> Mean</a:t>
            </a:r>
          </a:p>
        </p:txBody>
      </p:sp>
      <p:sp>
        <p:nvSpPr>
          <p:cNvPr id="6" name="Footer Placeholder 3"/>
          <p:cNvSpPr>
            <a:spLocks noGrp="1"/>
          </p:cNvSpPr>
          <p:nvPr>
            <p:ph type="ftr" sz="quarter" idx="11"/>
          </p:nvPr>
        </p:nvSpPr>
        <p:spPr>
          <a:xfrm>
            <a:off x="3124200" y="6245225"/>
            <a:ext cx="2895600" cy="476250"/>
          </a:xfrm>
        </p:spPr>
        <p:txBody>
          <a:bodyPr/>
          <a:lstStyle/>
          <a:p>
            <a:r>
              <a:rPr lang="en-US"/>
              <a:t>Lecture 3:  Deficits</a:t>
            </a:r>
          </a:p>
        </p:txBody>
      </p:sp>
    </p:spTree>
    <p:extLst>
      <p:ext uri="{BB962C8B-B14F-4D97-AF65-F5344CB8AC3E}">
        <p14:creationId xmlns:p14="http://schemas.microsoft.com/office/powerpoint/2010/main" val="179656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37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37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37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239000" cy="1219200"/>
          </a:xfrm>
        </p:spPr>
        <p:txBody>
          <a:bodyPr/>
          <a:lstStyle/>
          <a:p>
            <a:r>
              <a:rPr lang="en-US" sz="3200" dirty="0"/>
              <a:t>“When a flow becomes a flood”</a:t>
            </a:r>
            <a:br>
              <a:rPr lang="en-US" dirty="0"/>
            </a:br>
            <a:r>
              <a:rPr lang="en-US" sz="2800" dirty="0"/>
              <a:t>Jan 22nd 2009 (</a:t>
            </a:r>
            <a:r>
              <a:rPr lang="en-US" sz="2800" i="1" dirty="0"/>
              <a:t>The Economist</a:t>
            </a:r>
            <a:r>
              <a:rPr lang="en-US" sz="2800" dirty="0"/>
              <a:t> print edition)</a:t>
            </a:r>
          </a:p>
        </p:txBody>
      </p:sp>
      <p:pic>
        <p:nvPicPr>
          <p:cNvPr id="1026" name="Picture 2"/>
          <p:cNvPicPr>
            <a:picLocks noGrp="1" noChangeAspect="1" noChangeArrowheads="1"/>
          </p:cNvPicPr>
          <p:nvPr>
            <p:ph idx="1"/>
          </p:nvPr>
        </p:nvPicPr>
        <p:blipFill>
          <a:blip r:embed="rId2"/>
          <a:srcRect/>
          <a:stretch>
            <a:fillRect/>
          </a:stretch>
        </p:blipFill>
        <p:spPr bwMode="auto">
          <a:xfrm>
            <a:off x="1460500" y="1981200"/>
            <a:ext cx="6845300" cy="3942893"/>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a:t>Lecture 3:  Deficits</a:t>
            </a:r>
          </a:p>
        </p:txBody>
      </p:sp>
      <p:sp>
        <p:nvSpPr>
          <p:cNvPr id="4" name="Slide Number Placeholder 3"/>
          <p:cNvSpPr>
            <a:spLocks noGrp="1"/>
          </p:cNvSpPr>
          <p:nvPr>
            <p:ph type="sldNum" sz="quarter" idx="12"/>
          </p:nvPr>
        </p:nvSpPr>
        <p:spPr/>
        <p:txBody>
          <a:bodyPr/>
          <a:lstStyle/>
          <a:p>
            <a:pPr>
              <a:defRPr/>
            </a:pPr>
            <a:fld id="{659DFB22-C7E9-9E4B-8431-4E4E88AD005A}" type="slidenum">
              <a:rPr lang="en-US" smtClean="0"/>
              <a:pPr>
                <a:defRPr/>
              </a:pPr>
              <a:t>2</a:t>
            </a:fld>
            <a:endParaRPr lang="en-US"/>
          </a:p>
        </p:txBody>
      </p:sp>
    </p:spTree>
    <p:extLst>
      <p:ext uri="{BB962C8B-B14F-4D97-AF65-F5344CB8AC3E}">
        <p14:creationId xmlns:p14="http://schemas.microsoft.com/office/powerpoint/2010/main" val="3033446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12"/>
          </p:nvPr>
        </p:nvSpPr>
        <p:spPr>
          <a:noFill/>
        </p:spPr>
        <p:txBody>
          <a:bodyPr/>
          <a:lstStyle/>
          <a:p>
            <a:fld id="{BB9AAA67-D3C1-CE45-B790-09ED385937BC}" type="slidenum">
              <a:rPr lang="en-US" smtClean="0"/>
              <a:pPr/>
              <a:t>20</a:t>
            </a:fld>
            <a:endParaRPr lang="en-US"/>
          </a:p>
        </p:txBody>
      </p:sp>
      <p:sp>
        <p:nvSpPr>
          <p:cNvPr id="373763" name="Rectangle 3"/>
          <p:cNvSpPr>
            <a:spLocks noGrp="1" noChangeArrowheads="1"/>
          </p:cNvSpPr>
          <p:nvPr>
            <p:ph type="body" idx="1"/>
          </p:nvPr>
        </p:nvSpPr>
        <p:spPr/>
        <p:txBody>
          <a:bodyPr/>
          <a:lstStyle/>
          <a:p>
            <a:pPr eaLnBrk="1" hangingPunct="1"/>
            <a:r>
              <a:rPr lang="en-US" dirty="0"/>
              <a:t>Common Misinterpretations</a:t>
            </a:r>
          </a:p>
          <a:p>
            <a:pPr lvl="1" eaLnBrk="1" hangingPunct="1"/>
            <a:r>
              <a:rPr lang="en-US" dirty="0"/>
              <a:t>President Trump sees deficits as meaning that we are being taken advantage of in trade agreements</a:t>
            </a:r>
          </a:p>
          <a:p>
            <a:pPr lvl="2" eaLnBrk="1" hangingPunct="1"/>
            <a:r>
              <a:rPr lang="en-US" dirty="0"/>
              <a:t>"The United States has an $800 Billion Dollar Yearly Trade Deficit because of our 'very stupid' trade deals and policies," tweeted President Trump in March. As result, he said, "our jobs and wealth are being given to other countries."</a:t>
            </a:r>
          </a:p>
          <a:p>
            <a:pPr lvl="2" eaLnBrk="1" hangingPunct="1"/>
            <a:r>
              <a:rPr lang="en-US" dirty="0"/>
              <a:t>No</a:t>
            </a:r>
          </a:p>
        </p:txBody>
      </p:sp>
      <p:sp>
        <p:nvSpPr>
          <p:cNvPr id="23557" name="Rectangle 5"/>
          <p:cNvSpPr>
            <a:spLocks noGrp="1" noChangeArrowheads="1"/>
          </p:cNvSpPr>
          <p:nvPr>
            <p:ph type="title"/>
          </p:nvPr>
        </p:nvSpPr>
        <p:spPr>
          <a:noFill/>
        </p:spPr>
        <p:txBody>
          <a:bodyPr/>
          <a:lstStyle/>
          <a:p>
            <a:pPr eaLnBrk="1" hangingPunct="1"/>
            <a:r>
              <a:rPr lang="en-US" dirty="0"/>
              <a:t>What the Trade Balance </a:t>
            </a:r>
            <a:br>
              <a:rPr lang="en-US" dirty="0"/>
            </a:br>
            <a:r>
              <a:rPr lang="en-US" dirty="0"/>
              <a:t>Does </a:t>
            </a:r>
            <a:r>
              <a:rPr lang="en-US" b="1" dirty="0">
                <a:solidFill>
                  <a:srgbClr val="FF0000"/>
                </a:solidFill>
              </a:rPr>
              <a:t>Not</a:t>
            </a:r>
            <a:r>
              <a:rPr lang="en-US" dirty="0"/>
              <a:t> Mean</a:t>
            </a:r>
          </a:p>
        </p:txBody>
      </p:sp>
      <p:sp>
        <p:nvSpPr>
          <p:cNvPr id="6" name="Footer Placeholder 3"/>
          <p:cNvSpPr>
            <a:spLocks noGrp="1"/>
          </p:cNvSpPr>
          <p:nvPr>
            <p:ph type="ftr" sz="quarter" idx="11"/>
          </p:nvPr>
        </p:nvSpPr>
        <p:spPr>
          <a:xfrm>
            <a:off x="3124200" y="6245225"/>
            <a:ext cx="2895600" cy="476250"/>
          </a:xfrm>
        </p:spPr>
        <p:txBody>
          <a:bodyPr/>
          <a:lstStyle/>
          <a:p>
            <a:r>
              <a:rPr lang="en-US"/>
              <a:t>Lecture 3:  Deficits</a:t>
            </a:r>
          </a:p>
        </p:txBody>
      </p:sp>
    </p:spTree>
    <p:extLst>
      <p:ext uri="{BB962C8B-B14F-4D97-AF65-F5344CB8AC3E}">
        <p14:creationId xmlns:p14="http://schemas.microsoft.com/office/powerpoint/2010/main" val="152998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37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37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37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37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lide Number Placeholder 6"/>
          <p:cNvSpPr>
            <a:spLocks noGrp="1"/>
          </p:cNvSpPr>
          <p:nvPr>
            <p:ph type="sldNum" sz="quarter" idx="12"/>
          </p:nvPr>
        </p:nvSpPr>
        <p:spPr>
          <a:noFill/>
        </p:spPr>
        <p:txBody>
          <a:bodyPr/>
          <a:lstStyle/>
          <a:p>
            <a:fld id="{94AED37B-E71C-DE40-BBE3-134792D37C5C}" type="slidenum">
              <a:rPr lang="en-US" smtClean="0"/>
              <a:pPr/>
              <a:t>21</a:t>
            </a:fld>
            <a:endParaRPr lang="en-US"/>
          </a:p>
        </p:txBody>
      </p:sp>
      <p:sp>
        <p:nvSpPr>
          <p:cNvPr id="53252" name="Rectangle 2"/>
          <p:cNvSpPr>
            <a:spLocks noGrp="1" noChangeArrowheads="1"/>
          </p:cNvSpPr>
          <p:nvPr>
            <p:ph type="title"/>
          </p:nvPr>
        </p:nvSpPr>
        <p:spPr/>
        <p:txBody>
          <a:bodyPr/>
          <a:lstStyle/>
          <a:p>
            <a:pPr eaLnBrk="1" hangingPunct="1"/>
            <a:r>
              <a:rPr lang="en-US" sz="4000" dirty="0"/>
              <a:t>What the Trade Balance </a:t>
            </a:r>
            <a:br>
              <a:rPr lang="en-US" sz="4000" dirty="0"/>
            </a:br>
            <a:r>
              <a:rPr lang="en-US" sz="4000" b="1" dirty="0"/>
              <a:t>Does </a:t>
            </a:r>
            <a:r>
              <a:rPr lang="en-US" sz="4000" dirty="0"/>
              <a:t>Mean</a:t>
            </a:r>
          </a:p>
        </p:txBody>
      </p:sp>
      <p:sp>
        <p:nvSpPr>
          <p:cNvPr id="362499" name="Rectangle 3"/>
          <p:cNvSpPr>
            <a:spLocks noGrp="1" noChangeArrowheads="1"/>
          </p:cNvSpPr>
          <p:nvPr>
            <p:ph type="body" sz="half" idx="1"/>
          </p:nvPr>
        </p:nvSpPr>
        <p:spPr>
          <a:xfrm>
            <a:off x="457200" y="1600200"/>
            <a:ext cx="8232775" cy="4627563"/>
          </a:xfrm>
        </p:spPr>
        <p:txBody>
          <a:bodyPr/>
          <a:lstStyle/>
          <a:p>
            <a:pPr eaLnBrk="1" hangingPunct="1">
              <a:lnSpc>
                <a:spcPct val="90000"/>
              </a:lnSpc>
            </a:pPr>
            <a:r>
              <a:rPr lang="en-US" sz="3600" dirty="0"/>
              <a:t>From National Income Accounting</a:t>
            </a:r>
          </a:p>
          <a:p>
            <a:pPr lvl="2" eaLnBrk="1" hangingPunct="1">
              <a:lnSpc>
                <a:spcPct val="90000"/>
              </a:lnSpc>
              <a:buFontTx/>
              <a:buNone/>
            </a:pPr>
            <a:r>
              <a:rPr lang="en-US" sz="2400" dirty="0"/>
              <a:t>(I’ll do this first without government)</a:t>
            </a:r>
          </a:p>
          <a:p>
            <a:pPr lvl="1" eaLnBrk="1" hangingPunct="1">
              <a:lnSpc>
                <a:spcPct val="90000"/>
              </a:lnSpc>
            </a:pPr>
            <a:r>
              <a:rPr lang="en-US" sz="2800" dirty="0"/>
              <a:t>Recall from Econ 102 (if you’ve had it)</a:t>
            </a:r>
          </a:p>
          <a:p>
            <a:pPr lvl="1" eaLnBrk="1" hangingPunct="1">
              <a:lnSpc>
                <a:spcPct val="90000"/>
              </a:lnSpc>
              <a:buFontTx/>
              <a:buNone/>
            </a:pPr>
            <a:r>
              <a:rPr lang="en-US" sz="2800" dirty="0"/>
              <a:t>		GDP = Output = Income = Y</a:t>
            </a:r>
          </a:p>
          <a:p>
            <a:pPr lvl="1" eaLnBrk="1" hangingPunct="1">
              <a:lnSpc>
                <a:spcPct val="90000"/>
              </a:lnSpc>
            </a:pPr>
            <a:r>
              <a:rPr lang="en-US" sz="2800" dirty="0"/>
              <a:t>Output:</a:t>
            </a:r>
          </a:p>
          <a:p>
            <a:pPr lvl="1" eaLnBrk="1" hangingPunct="1">
              <a:lnSpc>
                <a:spcPct val="90000"/>
              </a:lnSpc>
              <a:buFontTx/>
              <a:buNone/>
            </a:pPr>
            <a:r>
              <a:rPr lang="en-US" sz="2800" dirty="0"/>
              <a:t>			Y = C + I + (X </a:t>
            </a:r>
            <a:r>
              <a:rPr lang="en-US" sz="2800" dirty="0">
                <a:ea typeface="Arial" charset="0"/>
                <a:cs typeface="Arial" charset="0"/>
              </a:rPr>
              <a:t>− M)</a:t>
            </a:r>
          </a:p>
          <a:p>
            <a:pPr lvl="1" eaLnBrk="1" hangingPunct="1">
              <a:lnSpc>
                <a:spcPct val="90000"/>
              </a:lnSpc>
            </a:pPr>
            <a:r>
              <a:rPr lang="en-US" sz="2800" dirty="0">
                <a:ea typeface="Arial" charset="0"/>
                <a:cs typeface="Arial" charset="0"/>
              </a:rPr>
              <a:t>Income:</a:t>
            </a:r>
          </a:p>
          <a:p>
            <a:pPr lvl="1" eaLnBrk="1" hangingPunct="1">
              <a:lnSpc>
                <a:spcPct val="90000"/>
              </a:lnSpc>
              <a:buFontTx/>
              <a:buNone/>
            </a:pPr>
            <a:r>
              <a:rPr lang="en-US" sz="2800" dirty="0">
                <a:ea typeface="Arial" charset="0"/>
                <a:cs typeface="Arial" charset="0"/>
              </a:rPr>
              <a:t>			Y = C + S</a:t>
            </a:r>
          </a:p>
          <a:p>
            <a:pPr lvl="1" eaLnBrk="1" hangingPunct="1">
              <a:lnSpc>
                <a:spcPct val="90000"/>
              </a:lnSpc>
            </a:pPr>
            <a:r>
              <a:rPr lang="en-US" sz="2800" dirty="0"/>
              <a:t>Therefore</a:t>
            </a:r>
          </a:p>
          <a:p>
            <a:pPr lvl="1" eaLnBrk="1" hangingPunct="1">
              <a:lnSpc>
                <a:spcPct val="90000"/>
              </a:lnSpc>
              <a:buFontTx/>
              <a:buNone/>
            </a:pPr>
            <a:r>
              <a:rPr lang="en-US" sz="2800" dirty="0"/>
              <a:t>			X </a:t>
            </a:r>
            <a:r>
              <a:rPr lang="en-US" sz="2800" dirty="0">
                <a:ea typeface="Arial" charset="0"/>
                <a:cs typeface="Arial" charset="0"/>
              </a:rPr>
              <a:t>− M = S − I</a:t>
            </a:r>
            <a:endParaRPr lang="en-US" sz="2800" dirty="0"/>
          </a:p>
          <a:p>
            <a:pPr lvl="2" eaLnBrk="1" hangingPunct="1">
              <a:lnSpc>
                <a:spcPct val="90000"/>
              </a:lnSpc>
              <a:buFontTx/>
              <a:buNone/>
            </a:pPr>
            <a:r>
              <a:rPr lang="en-US" sz="1800" dirty="0"/>
              <a:t>		</a:t>
            </a:r>
          </a:p>
        </p:txBody>
      </p:sp>
      <p:sp>
        <p:nvSpPr>
          <p:cNvPr id="362503" name="Rectangle 7"/>
          <p:cNvSpPr>
            <a:spLocks noGrp="1" noChangeArrowheads="1"/>
          </p:cNvSpPr>
          <p:nvPr>
            <p:ph type="body" sz="half" idx="2"/>
          </p:nvPr>
        </p:nvSpPr>
        <p:spPr>
          <a:xfrm>
            <a:off x="5838825" y="4108450"/>
            <a:ext cx="2921000" cy="2144713"/>
          </a:xfrm>
          <a:noFill/>
          <a:ln w="38100">
            <a:solidFill>
              <a:schemeClr val="tx1"/>
            </a:solidFill>
          </a:ln>
        </p:spPr>
        <p:txBody>
          <a:bodyPr/>
          <a:lstStyle/>
          <a:p>
            <a:pPr eaLnBrk="1" hangingPunct="1">
              <a:lnSpc>
                <a:spcPct val="90000"/>
              </a:lnSpc>
            </a:pPr>
            <a:r>
              <a:rPr lang="en-US" sz="2000"/>
              <a:t>Where</a:t>
            </a:r>
          </a:p>
          <a:p>
            <a:pPr lvl="1" eaLnBrk="1" hangingPunct="1">
              <a:lnSpc>
                <a:spcPct val="90000"/>
              </a:lnSpc>
            </a:pPr>
            <a:r>
              <a:rPr lang="en-US" sz="1800"/>
              <a:t>C = Consumption</a:t>
            </a:r>
          </a:p>
          <a:p>
            <a:pPr lvl="1" eaLnBrk="1" hangingPunct="1">
              <a:lnSpc>
                <a:spcPct val="90000"/>
              </a:lnSpc>
            </a:pPr>
            <a:r>
              <a:rPr lang="en-US" sz="1800"/>
              <a:t>I = Investment</a:t>
            </a:r>
          </a:p>
          <a:p>
            <a:pPr lvl="1" eaLnBrk="1" hangingPunct="1">
              <a:lnSpc>
                <a:spcPct val="90000"/>
              </a:lnSpc>
            </a:pPr>
            <a:r>
              <a:rPr lang="en-US" sz="1800"/>
              <a:t>X = Exports</a:t>
            </a:r>
          </a:p>
          <a:p>
            <a:pPr lvl="1" eaLnBrk="1" hangingPunct="1">
              <a:lnSpc>
                <a:spcPct val="90000"/>
              </a:lnSpc>
            </a:pPr>
            <a:r>
              <a:rPr lang="en-US" sz="1800"/>
              <a:t>M = Imports</a:t>
            </a:r>
          </a:p>
          <a:p>
            <a:pPr lvl="1" eaLnBrk="1" hangingPunct="1">
              <a:lnSpc>
                <a:spcPct val="90000"/>
              </a:lnSpc>
            </a:pPr>
            <a:r>
              <a:rPr lang="en-US" sz="1800"/>
              <a:t>S = Savings</a:t>
            </a:r>
          </a:p>
        </p:txBody>
      </p:sp>
      <p:sp>
        <p:nvSpPr>
          <p:cNvPr id="362504" name="Rectangle 8"/>
          <p:cNvSpPr>
            <a:spLocks noChangeArrowheads="1"/>
          </p:cNvSpPr>
          <p:nvPr/>
        </p:nvSpPr>
        <p:spPr bwMode="auto">
          <a:xfrm>
            <a:off x="2255821" y="5844311"/>
            <a:ext cx="2279650" cy="465138"/>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8" name="Footer Placeholder 3"/>
          <p:cNvSpPr>
            <a:spLocks noGrp="1"/>
          </p:cNvSpPr>
          <p:nvPr>
            <p:ph type="ftr" sz="quarter" idx="11"/>
          </p:nvPr>
        </p:nvSpPr>
        <p:spPr>
          <a:xfrm>
            <a:off x="3124200" y="6245225"/>
            <a:ext cx="2895600" cy="476250"/>
          </a:xfrm>
        </p:spPr>
        <p:txBody>
          <a:bodyPr/>
          <a:lstStyle/>
          <a:p>
            <a:r>
              <a:rPr lang="en-US"/>
              <a:t>Lecture 3:  Deficits</a:t>
            </a:r>
          </a:p>
        </p:txBody>
      </p:sp>
    </p:spTree>
    <p:extLst>
      <p:ext uri="{BB962C8B-B14F-4D97-AF65-F5344CB8AC3E}">
        <p14:creationId xmlns:p14="http://schemas.microsoft.com/office/powerpoint/2010/main" val="67634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24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24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24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249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249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2499">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249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2503">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2503">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2503">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2503">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2503">
                                            <p:txEl>
                                              <p:pRg st="3" end="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2503">
                                            <p:txEl>
                                              <p:pRg st="4" end="4"/>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250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2499">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2499">
                                            <p:txEl>
                                              <p:pRg st="9" end="9"/>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625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p:bldP spid="362503" grpId="0" build="p" animBg="1"/>
      <p:bldP spid="36250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Number Placeholder 6"/>
          <p:cNvSpPr>
            <a:spLocks noGrp="1"/>
          </p:cNvSpPr>
          <p:nvPr>
            <p:ph type="sldNum" sz="quarter" idx="12"/>
          </p:nvPr>
        </p:nvSpPr>
        <p:spPr>
          <a:noFill/>
        </p:spPr>
        <p:txBody>
          <a:bodyPr/>
          <a:lstStyle/>
          <a:p>
            <a:fld id="{042B3C3A-B5EC-DF48-AB40-5A97FB177DB7}" type="slidenum">
              <a:rPr lang="en-US" smtClean="0"/>
              <a:pPr/>
              <a:t>22</a:t>
            </a:fld>
            <a:endParaRPr lang="en-US"/>
          </a:p>
        </p:txBody>
      </p:sp>
      <p:sp>
        <p:nvSpPr>
          <p:cNvPr id="54276" name="Rectangle 2"/>
          <p:cNvSpPr>
            <a:spLocks noGrp="1" noChangeArrowheads="1"/>
          </p:cNvSpPr>
          <p:nvPr>
            <p:ph type="title"/>
          </p:nvPr>
        </p:nvSpPr>
        <p:spPr/>
        <p:txBody>
          <a:bodyPr/>
          <a:lstStyle/>
          <a:p>
            <a:pPr eaLnBrk="1" hangingPunct="1"/>
            <a:r>
              <a:rPr lang="en-US" sz="4000" dirty="0"/>
              <a:t>What the Trade Balance </a:t>
            </a:r>
            <a:br>
              <a:rPr lang="en-US" sz="4000" dirty="0"/>
            </a:br>
            <a:r>
              <a:rPr lang="en-US" sz="4000" b="1" dirty="0"/>
              <a:t>Does </a:t>
            </a:r>
            <a:r>
              <a:rPr lang="en-US" sz="4000" dirty="0"/>
              <a:t>Mean</a:t>
            </a:r>
          </a:p>
        </p:txBody>
      </p:sp>
      <p:sp>
        <p:nvSpPr>
          <p:cNvPr id="363523" name="Rectangle 3"/>
          <p:cNvSpPr>
            <a:spLocks noGrp="1" noChangeArrowheads="1"/>
          </p:cNvSpPr>
          <p:nvPr>
            <p:ph type="body" sz="half" idx="1"/>
          </p:nvPr>
        </p:nvSpPr>
        <p:spPr>
          <a:xfrm>
            <a:off x="457200" y="1600200"/>
            <a:ext cx="8232775" cy="4627563"/>
          </a:xfrm>
        </p:spPr>
        <p:txBody>
          <a:bodyPr/>
          <a:lstStyle/>
          <a:p>
            <a:pPr eaLnBrk="1" hangingPunct="1">
              <a:lnSpc>
                <a:spcPct val="90000"/>
              </a:lnSpc>
            </a:pPr>
            <a:r>
              <a:rPr lang="en-US" sz="3600" dirty="0"/>
              <a:t>From National Income Accounting</a:t>
            </a:r>
          </a:p>
          <a:p>
            <a:pPr lvl="1" eaLnBrk="1" hangingPunct="1">
              <a:lnSpc>
                <a:spcPct val="90000"/>
              </a:lnSpc>
            </a:pPr>
            <a:r>
              <a:rPr lang="en-US" sz="3200" dirty="0"/>
              <a:t>Thus, since X </a:t>
            </a:r>
            <a:r>
              <a:rPr lang="en-US" sz="3200" dirty="0">
                <a:ea typeface="Arial" charset="0"/>
                <a:cs typeface="Arial" charset="0"/>
              </a:rPr>
              <a:t>− M = S − I</a:t>
            </a:r>
            <a:endParaRPr lang="en-US" sz="3200" dirty="0"/>
          </a:p>
          <a:p>
            <a:pPr lvl="2" eaLnBrk="1" hangingPunct="1">
              <a:lnSpc>
                <a:spcPct val="90000"/>
              </a:lnSpc>
            </a:pPr>
            <a:r>
              <a:rPr lang="en-US" sz="2800" dirty="0"/>
              <a:t>Trade surplus </a:t>
            </a:r>
            <a:r>
              <a:rPr lang="en-US" sz="2800" dirty="0">
                <a:sym typeface="Symbol" charset="2"/>
              </a:rPr>
              <a:t> savings &gt; investment</a:t>
            </a:r>
          </a:p>
          <a:p>
            <a:pPr lvl="2" eaLnBrk="1" hangingPunct="1">
              <a:lnSpc>
                <a:spcPct val="90000"/>
              </a:lnSpc>
            </a:pPr>
            <a:r>
              <a:rPr lang="en-US" sz="2800" dirty="0">
                <a:sym typeface="Symbol" charset="2"/>
              </a:rPr>
              <a:t>Trade deficit  savings &lt; investment</a:t>
            </a:r>
          </a:p>
          <a:p>
            <a:pPr lvl="1" eaLnBrk="1" hangingPunct="1">
              <a:lnSpc>
                <a:spcPct val="90000"/>
              </a:lnSpc>
            </a:pPr>
            <a:r>
              <a:rPr lang="en-US" sz="3200" dirty="0">
                <a:sym typeface="Symbol" charset="2"/>
              </a:rPr>
              <a:t>If we are not saving enough to finance investment, how do we pay for it?</a:t>
            </a:r>
          </a:p>
          <a:p>
            <a:pPr lvl="2" eaLnBrk="1" hangingPunct="1">
              <a:lnSpc>
                <a:spcPct val="90000"/>
              </a:lnSpc>
            </a:pPr>
            <a:r>
              <a:rPr lang="en-US" sz="2800" dirty="0">
                <a:sym typeface="Symbol" charset="2"/>
              </a:rPr>
              <a:t>By borrowing from abroad, or</a:t>
            </a:r>
          </a:p>
          <a:p>
            <a:pPr lvl="2" eaLnBrk="1" hangingPunct="1">
              <a:lnSpc>
                <a:spcPct val="90000"/>
              </a:lnSpc>
            </a:pPr>
            <a:r>
              <a:rPr lang="en-US" sz="2800" dirty="0">
                <a:sym typeface="Symbol" charset="2"/>
              </a:rPr>
              <a:t>By selling assets</a:t>
            </a:r>
          </a:p>
          <a:p>
            <a:pPr lvl="2" eaLnBrk="1" hangingPunct="1">
              <a:lnSpc>
                <a:spcPct val="90000"/>
              </a:lnSpc>
              <a:buFontTx/>
              <a:buNone/>
            </a:pPr>
            <a:r>
              <a:rPr lang="en-US" sz="1800" dirty="0"/>
              <a:t>		</a:t>
            </a:r>
          </a:p>
        </p:txBody>
      </p:sp>
      <p:sp>
        <p:nvSpPr>
          <p:cNvPr id="6" name="Footer Placeholder 3"/>
          <p:cNvSpPr>
            <a:spLocks noGrp="1"/>
          </p:cNvSpPr>
          <p:nvPr>
            <p:ph type="ftr" sz="quarter" idx="11"/>
          </p:nvPr>
        </p:nvSpPr>
        <p:spPr>
          <a:xfrm>
            <a:off x="3124200" y="6245225"/>
            <a:ext cx="2895600" cy="476250"/>
          </a:xfrm>
        </p:spPr>
        <p:txBody>
          <a:bodyPr/>
          <a:lstStyle/>
          <a:p>
            <a:r>
              <a:rPr lang="en-US"/>
              <a:t>Lecture 3:  Deficits</a:t>
            </a:r>
            <a:endParaRPr lang="en-US" dirty="0"/>
          </a:p>
        </p:txBody>
      </p:sp>
    </p:spTree>
    <p:extLst>
      <p:ext uri="{BB962C8B-B14F-4D97-AF65-F5344CB8AC3E}">
        <p14:creationId xmlns:p14="http://schemas.microsoft.com/office/powerpoint/2010/main" val="69326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35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35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352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352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352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352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35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Slide Number Placeholder 6"/>
          <p:cNvSpPr>
            <a:spLocks noGrp="1"/>
          </p:cNvSpPr>
          <p:nvPr>
            <p:ph type="sldNum" sz="quarter" idx="12"/>
          </p:nvPr>
        </p:nvSpPr>
        <p:spPr>
          <a:noFill/>
        </p:spPr>
        <p:txBody>
          <a:bodyPr/>
          <a:lstStyle/>
          <a:p>
            <a:fld id="{893BFF9F-6B64-0743-952E-DD12AA3F810B}" type="slidenum">
              <a:rPr lang="en-US" smtClean="0"/>
              <a:pPr/>
              <a:t>23</a:t>
            </a:fld>
            <a:endParaRPr lang="en-US"/>
          </a:p>
        </p:txBody>
      </p:sp>
      <p:sp>
        <p:nvSpPr>
          <p:cNvPr id="55300" name="Rectangle 2"/>
          <p:cNvSpPr>
            <a:spLocks noGrp="1" noChangeArrowheads="1"/>
          </p:cNvSpPr>
          <p:nvPr>
            <p:ph type="title"/>
          </p:nvPr>
        </p:nvSpPr>
        <p:spPr/>
        <p:txBody>
          <a:bodyPr/>
          <a:lstStyle/>
          <a:p>
            <a:pPr eaLnBrk="1" hangingPunct="1"/>
            <a:r>
              <a:rPr lang="en-US" sz="4000" dirty="0"/>
              <a:t>What the Trade Balance </a:t>
            </a:r>
            <a:br>
              <a:rPr lang="en-US" sz="4000" dirty="0"/>
            </a:br>
            <a:r>
              <a:rPr lang="en-US" sz="4000" b="1" dirty="0"/>
              <a:t>Does </a:t>
            </a:r>
            <a:r>
              <a:rPr lang="en-US" sz="4000" dirty="0"/>
              <a:t>Mean</a:t>
            </a:r>
          </a:p>
        </p:txBody>
      </p:sp>
      <p:sp>
        <p:nvSpPr>
          <p:cNvPr id="364547" name="Rectangle 3"/>
          <p:cNvSpPr>
            <a:spLocks noGrp="1" noChangeArrowheads="1"/>
          </p:cNvSpPr>
          <p:nvPr>
            <p:ph type="body" sz="half" idx="1"/>
          </p:nvPr>
        </p:nvSpPr>
        <p:spPr>
          <a:xfrm>
            <a:off x="457200" y="1600200"/>
            <a:ext cx="8232775" cy="4627563"/>
          </a:xfrm>
        </p:spPr>
        <p:txBody>
          <a:bodyPr/>
          <a:lstStyle/>
          <a:p>
            <a:pPr eaLnBrk="1" hangingPunct="1"/>
            <a:r>
              <a:rPr lang="en-US" sz="3600" dirty="0"/>
              <a:t>From National Income Accounting</a:t>
            </a:r>
          </a:p>
          <a:p>
            <a:pPr lvl="2" eaLnBrk="1" hangingPunct="1">
              <a:buFontTx/>
              <a:buNone/>
            </a:pPr>
            <a:r>
              <a:rPr lang="en-US" sz="2800" dirty="0"/>
              <a:t>(This time </a:t>
            </a:r>
            <a:r>
              <a:rPr lang="en-US" sz="2800" u="sng" dirty="0"/>
              <a:t>with</a:t>
            </a:r>
            <a:r>
              <a:rPr lang="en-US" sz="2800" dirty="0"/>
              <a:t> government)</a:t>
            </a:r>
          </a:p>
          <a:p>
            <a:pPr lvl="1" eaLnBrk="1" hangingPunct="1"/>
            <a:r>
              <a:rPr lang="en-US" sz="3200" dirty="0"/>
              <a:t>Even more simply </a:t>
            </a:r>
          </a:p>
          <a:p>
            <a:pPr lvl="1" eaLnBrk="1" hangingPunct="1">
              <a:buFontTx/>
              <a:buNone/>
            </a:pPr>
            <a:r>
              <a:rPr lang="en-US" sz="3200" dirty="0"/>
              <a:t>			Y = C + I + G + (X </a:t>
            </a:r>
            <a:r>
              <a:rPr lang="en-US" sz="3200" dirty="0">
                <a:ea typeface="Arial" charset="0"/>
                <a:cs typeface="Arial" charset="0"/>
              </a:rPr>
              <a:t>− M)</a:t>
            </a:r>
          </a:p>
          <a:p>
            <a:pPr lvl="1" eaLnBrk="1" hangingPunct="1"/>
            <a:endParaRPr lang="en-US" sz="3200" dirty="0"/>
          </a:p>
          <a:p>
            <a:pPr lvl="1" eaLnBrk="1" hangingPunct="1"/>
            <a:r>
              <a:rPr lang="en-US" sz="3200" dirty="0"/>
              <a:t>implies</a:t>
            </a:r>
          </a:p>
          <a:p>
            <a:pPr lvl="1" eaLnBrk="1" hangingPunct="1">
              <a:buFontTx/>
              <a:buNone/>
            </a:pPr>
            <a:r>
              <a:rPr lang="en-US" sz="3200" dirty="0"/>
              <a:t>			 X </a:t>
            </a:r>
            <a:r>
              <a:rPr lang="en-US" sz="3200" dirty="0">
                <a:ea typeface="Arial" charset="0"/>
                <a:cs typeface="Arial" charset="0"/>
              </a:rPr>
              <a:t>− M = Y − (</a:t>
            </a:r>
            <a:r>
              <a:rPr lang="en-US" sz="3200" dirty="0"/>
              <a:t>C + I + G)</a:t>
            </a:r>
          </a:p>
          <a:p>
            <a:pPr lvl="2" eaLnBrk="1" hangingPunct="1">
              <a:buFontTx/>
              <a:buNone/>
            </a:pPr>
            <a:r>
              <a:rPr lang="en-US" sz="1800" dirty="0"/>
              <a:t>		</a:t>
            </a:r>
          </a:p>
        </p:txBody>
      </p:sp>
      <p:sp>
        <p:nvSpPr>
          <p:cNvPr id="6" name="Rectangle 7"/>
          <p:cNvSpPr txBox="1">
            <a:spLocks noChangeArrowheads="1"/>
          </p:cNvSpPr>
          <p:nvPr/>
        </p:nvSpPr>
        <p:spPr bwMode="auto">
          <a:xfrm>
            <a:off x="3048000" y="3886200"/>
            <a:ext cx="5943600" cy="914400"/>
          </a:xfrm>
          <a:prstGeom prst="rect">
            <a:avLst/>
          </a:prstGeom>
          <a:no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8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800">
                <a:solidFill>
                  <a:schemeClr val="tx1"/>
                </a:solidFill>
                <a:latin typeface="+mn-lt"/>
                <a:ea typeface="ＭＳ Ｐゴシック" charset="-128"/>
              </a:defRPr>
            </a:lvl5pPr>
            <a:lvl6pPr marL="2514600" indent="-228600" algn="l" rtl="0" fontAlgn="base">
              <a:spcBef>
                <a:spcPct val="20000"/>
              </a:spcBef>
              <a:spcAft>
                <a:spcPct val="0"/>
              </a:spcAft>
              <a:buChar char="»"/>
              <a:defRPr sz="1800">
                <a:solidFill>
                  <a:schemeClr val="tx1"/>
                </a:solidFill>
                <a:latin typeface="+mn-lt"/>
                <a:ea typeface="ＭＳ Ｐゴシック" charset="-128"/>
              </a:defRPr>
            </a:lvl6pPr>
            <a:lvl7pPr marL="2971800" indent="-228600" algn="l" rtl="0" fontAlgn="base">
              <a:spcBef>
                <a:spcPct val="20000"/>
              </a:spcBef>
              <a:spcAft>
                <a:spcPct val="0"/>
              </a:spcAft>
              <a:buChar char="»"/>
              <a:defRPr sz="1800">
                <a:solidFill>
                  <a:schemeClr val="tx1"/>
                </a:solidFill>
                <a:latin typeface="+mn-lt"/>
                <a:ea typeface="ＭＳ Ｐゴシック" charset="-128"/>
              </a:defRPr>
            </a:lvl7pPr>
            <a:lvl8pPr marL="3429000" indent="-228600" algn="l" rtl="0" fontAlgn="base">
              <a:spcBef>
                <a:spcPct val="20000"/>
              </a:spcBef>
              <a:spcAft>
                <a:spcPct val="0"/>
              </a:spcAft>
              <a:buChar char="»"/>
              <a:defRPr sz="1800">
                <a:solidFill>
                  <a:schemeClr val="tx1"/>
                </a:solidFill>
                <a:latin typeface="+mn-lt"/>
                <a:ea typeface="ＭＳ Ｐゴシック" charset="-128"/>
              </a:defRPr>
            </a:lvl8pPr>
            <a:lvl9pPr marL="3886200" indent="-228600" algn="l" rtl="0" fontAlgn="base">
              <a:spcBef>
                <a:spcPct val="20000"/>
              </a:spcBef>
              <a:spcAft>
                <a:spcPct val="0"/>
              </a:spcAft>
              <a:buChar char="»"/>
              <a:defRPr sz="1800">
                <a:solidFill>
                  <a:schemeClr val="tx1"/>
                </a:solidFill>
                <a:latin typeface="+mn-lt"/>
                <a:ea typeface="ＭＳ Ｐゴシック" charset="-128"/>
              </a:defRPr>
            </a:lvl9pPr>
          </a:lstStyle>
          <a:p>
            <a:pPr eaLnBrk="1" hangingPunct="1">
              <a:lnSpc>
                <a:spcPct val="90000"/>
              </a:lnSpc>
            </a:pPr>
            <a:r>
              <a:rPr lang="en-US" sz="2000" kern="0" dirty="0"/>
              <a:t>Where</a:t>
            </a:r>
          </a:p>
          <a:p>
            <a:pPr lvl="1" eaLnBrk="1" hangingPunct="1">
              <a:lnSpc>
                <a:spcPct val="90000"/>
              </a:lnSpc>
            </a:pPr>
            <a:r>
              <a:rPr lang="en-US" sz="1800" kern="0" dirty="0"/>
              <a:t>G = Government purchases of goods &amp; services                 (not transfer payments)</a:t>
            </a:r>
          </a:p>
        </p:txBody>
      </p:sp>
      <p:sp>
        <p:nvSpPr>
          <p:cNvPr id="7" name="Footer Placeholder 3"/>
          <p:cNvSpPr>
            <a:spLocks noGrp="1"/>
          </p:cNvSpPr>
          <p:nvPr>
            <p:ph type="ftr" sz="quarter" idx="11"/>
          </p:nvPr>
        </p:nvSpPr>
        <p:spPr>
          <a:xfrm>
            <a:off x="3124200" y="6245225"/>
            <a:ext cx="2895600" cy="476250"/>
          </a:xfrm>
        </p:spPr>
        <p:txBody>
          <a:bodyPr/>
          <a:lstStyle/>
          <a:p>
            <a:r>
              <a:rPr lang="en-US"/>
              <a:t>Lecture 3:  Deficits</a:t>
            </a:r>
          </a:p>
        </p:txBody>
      </p:sp>
    </p:spTree>
    <p:extLst>
      <p:ext uri="{BB962C8B-B14F-4D97-AF65-F5344CB8AC3E}">
        <p14:creationId xmlns:p14="http://schemas.microsoft.com/office/powerpoint/2010/main" val="168415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4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45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45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454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6">
                                            <p:bg/>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4547">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45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7" grpId="0" uiExpand="1" build="p"/>
      <p:bldP spid="6" grpId="0" uiExpand="1" build="p"/>
      <p:bldP spid="6" grpId="1"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Slide Number Placeholder 6"/>
          <p:cNvSpPr>
            <a:spLocks noGrp="1"/>
          </p:cNvSpPr>
          <p:nvPr>
            <p:ph type="sldNum" sz="quarter" idx="12"/>
          </p:nvPr>
        </p:nvSpPr>
        <p:spPr>
          <a:noFill/>
        </p:spPr>
        <p:txBody>
          <a:bodyPr/>
          <a:lstStyle/>
          <a:p>
            <a:fld id="{8067B528-1CA5-AC4B-AB3F-847EE6FAC7AE}" type="slidenum">
              <a:rPr lang="en-US" smtClean="0"/>
              <a:pPr/>
              <a:t>24</a:t>
            </a:fld>
            <a:endParaRPr lang="en-US"/>
          </a:p>
        </p:txBody>
      </p:sp>
      <p:sp>
        <p:nvSpPr>
          <p:cNvPr id="56324" name="Rectangle 2"/>
          <p:cNvSpPr>
            <a:spLocks noGrp="1" noChangeArrowheads="1"/>
          </p:cNvSpPr>
          <p:nvPr>
            <p:ph type="title"/>
          </p:nvPr>
        </p:nvSpPr>
        <p:spPr/>
        <p:txBody>
          <a:bodyPr/>
          <a:lstStyle/>
          <a:p>
            <a:pPr eaLnBrk="1" hangingPunct="1"/>
            <a:r>
              <a:rPr lang="en-US" sz="4000" dirty="0"/>
              <a:t>What the Trade Balance </a:t>
            </a:r>
            <a:br>
              <a:rPr lang="en-US" sz="4000" dirty="0"/>
            </a:br>
            <a:r>
              <a:rPr lang="en-US" sz="4000" b="1" dirty="0"/>
              <a:t>Does </a:t>
            </a:r>
            <a:r>
              <a:rPr lang="en-US" sz="4000" dirty="0"/>
              <a:t>Mean</a:t>
            </a:r>
          </a:p>
        </p:txBody>
      </p:sp>
      <p:sp>
        <p:nvSpPr>
          <p:cNvPr id="365571" name="Rectangle 3"/>
          <p:cNvSpPr>
            <a:spLocks noGrp="1" noChangeArrowheads="1"/>
          </p:cNvSpPr>
          <p:nvPr>
            <p:ph type="body" sz="half" idx="1"/>
          </p:nvPr>
        </p:nvSpPr>
        <p:spPr>
          <a:xfrm>
            <a:off x="457200" y="1600200"/>
            <a:ext cx="8232775" cy="5048250"/>
          </a:xfrm>
        </p:spPr>
        <p:txBody>
          <a:bodyPr/>
          <a:lstStyle/>
          <a:p>
            <a:pPr eaLnBrk="1" hangingPunct="1">
              <a:lnSpc>
                <a:spcPct val="90000"/>
              </a:lnSpc>
            </a:pPr>
            <a:r>
              <a:rPr lang="en-US" sz="3600" dirty="0"/>
              <a:t>Thus</a:t>
            </a:r>
          </a:p>
          <a:p>
            <a:pPr eaLnBrk="1" hangingPunct="1">
              <a:lnSpc>
                <a:spcPct val="90000"/>
              </a:lnSpc>
              <a:buFontTx/>
              <a:buNone/>
            </a:pPr>
            <a:r>
              <a:rPr lang="en-US" sz="3600" dirty="0"/>
              <a:t>			(X </a:t>
            </a:r>
            <a:r>
              <a:rPr lang="en-US" sz="3600" dirty="0">
                <a:ea typeface="Arial" charset="0"/>
                <a:cs typeface="Arial" charset="0"/>
              </a:rPr>
              <a:t>− M) = Y − (</a:t>
            </a:r>
            <a:r>
              <a:rPr lang="en-US" sz="3600" dirty="0"/>
              <a:t>C + I + G)</a:t>
            </a:r>
          </a:p>
          <a:p>
            <a:pPr lvl="1" eaLnBrk="1" hangingPunct="1">
              <a:lnSpc>
                <a:spcPct val="90000"/>
              </a:lnSpc>
            </a:pPr>
            <a:endParaRPr lang="en-US" sz="3200" dirty="0"/>
          </a:p>
          <a:p>
            <a:pPr lvl="1" eaLnBrk="1" hangingPunct="1">
              <a:lnSpc>
                <a:spcPct val="90000"/>
              </a:lnSpc>
            </a:pPr>
            <a:r>
              <a:rPr lang="en-US" sz="3200" dirty="0"/>
              <a:t>So a trade deficit </a:t>
            </a:r>
          </a:p>
          <a:p>
            <a:pPr lvl="1" eaLnBrk="1" hangingPunct="1">
              <a:lnSpc>
                <a:spcPct val="90000"/>
              </a:lnSpc>
              <a:buFontTx/>
              <a:buNone/>
            </a:pPr>
            <a:r>
              <a:rPr lang="en-US" sz="3200" dirty="0"/>
              <a:t>			(X </a:t>
            </a:r>
            <a:r>
              <a:rPr lang="en-US" sz="3200" dirty="0">
                <a:ea typeface="Arial" charset="0"/>
                <a:cs typeface="Arial" charset="0"/>
              </a:rPr>
              <a:t>− M) &lt; 0 </a:t>
            </a:r>
          </a:p>
          <a:p>
            <a:pPr lvl="1" eaLnBrk="1" hangingPunct="1">
              <a:lnSpc>
                <a:spcPct val="90000"/>
              </a:lnSpc>
              <a:buFontTx/>
              <a:buNone/>
            </a:pPr>
            <a:r>
              <a:rPr lang="en-US" sz="3200" dirty="0">
                <a:ea typeface="Arial" charset="0"/>
                <a:cs typeface="Arial" charset="0"/>
              </a:rPr>
              <a:t>	means that we are spending </a:t>
            </a:r>
          </a:p>
          <a:p>
            <a:pPr lvl="1" eaLnBrk="1" hangingPunct="1">
              <a:lnSpc>
                <a:spcPct val="90000"/>
              </a:lnSpc>
              <a:buFontTx/>
              <a:buNone/>
            </a:pPr>
            <a:r>
              <a:rPr lang="en-US" sz="3200" dirty="0">
                <a:ea typeface="Arial" charset="0"/>
                <a:cs typeface="Arial" charset="0"/>
              </a:rPr>
              <a:t>			(</a:t>
            </a:r>
            <a:r>
              <a:rPr lang="en-US" sz="3200" dirty="0"/>
              <a:t>C + I + G)</a:t>
            </a:r>
          </a:p>
          <a:p>
            <a:pPr lvl="1" eaLnBrk="1" hangingPunct="1">
              <a:lnSpc>
                <a:spcPct val="90000"/>
              </a:lnSpc>
              <a:buFontTx/>
              <a:buNone/>
            </a:pPr>
            <a:r>
              <a:rPr lang="en-US" sz="3200" dirty="0"/>
              <a:t>	more than our income Y</a:t>
            </a:r>
          </a:p>
          <a:p>
            <a:pPr lvl="2" eaLnBrk="1" hangingPunct="1">
              <a:lnSpc>
                <a:spcPct val="90000"/>
              </a:lnSpc>
              <a:buFontTx/>
              <a:buNone/>
            </a:pPr>
            <a:r>
              <a:rPr lang="en-US" sz="1800" dirty="0"/>
              <a:t>		</a:t>
            </a:r>
          </a:p>
        </p:txBody>
      </p:sp>
      <p:sp>
        <p:nvSpPr>
          <p:cNvPr id="365572" name="Text Box 4"/>
          <p:cNvSpPr txBox="1">
            <a:spLocks noChangeArrowheads="1"/>
          </p:cNvSpPr>
          <p:nvPr/>
        </p:nvSpPr>
        <p:spPr bwMode="auto">
          <a:xfrm rot="-1015650">
            <a:off x="217488" y="2698750"/>
            <a:ext cx="2178050" cy="457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400"/>
              <a:t>Trade Surplus</a:t>
            </a:r>
          </a:p>
        </p:txBody>
      </p:sp>
      <p:sp>
        <p:nvSpPr>
          <p:cNvPr id="365573" name="Text Box 5"/>
          <p:cNvSpPr txBox="1">
            <a:spLocks noChangeArrowheads="1"/>
          </p:cNvSpPr>
          <p:nvPr/>
        </p:nvSpPr>
        <p:spPr bwMode="auto">
          <a:xfrm rot="1415273">
            <a:off x="7303167" y="2997551"/>
            <a:ext cx="1825625" cy="457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400" dirty="0"/>
              <a:t>Expenditure</a:t>
            </a:r>
          </a:p>
        </p:txBody>
      </p:sp>
      <p:sp>
        <p:nvSpPr>
          <p:cNvPr id="365574" name="Text Box 6"/>
          <p:cNvSpPr txBox="1">
            <a:spLocks noChangeArrowheads="1"/>
          </p:cNvSpPr>
          <p:nvPr/>
        </p:nvSpPr>
        <p:spPr bwMode="auto">
          <a:xfrm>
            <a:off x="3966105" y="2758016"/>
            <a:ext cx="1212850" cy="457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400" dirty="0"/>
              <a:t>Income</a:t>
            </a:r>
          </a:p>
        </p:txBody>
      </p:sp>
      <p:sp>
        <p:nvSpPr>
          <p:cNvPr id="365575" name="Line 7"/>
          <p:cNvSpPr>
            <a:spLocks noChangeShapeType="1"/>
          </p:cNvSpPr>
          <p:nvPr/>
        </p:nvSpPr>
        <p:spPr bwMode="auto">
          <a:xfrm flipV="1">
            <a:off x="4561946" y="2693988"/>
            <a:ext cx="0" cy="173037"/>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5576" name="Line 8"/>
          <p:cNvSpPr>
            <a:spLocks noChangeShapeType="1"/>
          </p:cNvSpPr>
          <p:nvPr/>
        </p:nvSpPr>
        <p:spPr bwMode="auto">
          <a:xfrm flipH="1" flipV="1">
            <a:off x="7281333" y="2770717"/>
            <a:ext cx="130175" cy="130175"/>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5577" name="Line 9"/>
          <p:cNvSpPr>
            <a:spLocks noChangeShapeType="1"/>
          </p:cNvSpPr>
          <p:nvPr/>
        </p:nvSpPr>
        <p:spPr bwMode="auto">
          <a:xfrm flipV="1">
            <a:off x="2219325" y="2570163"/>
            <a:ext cx="146050" cy="571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2" name="Footer Placeholder 3"/>
          <p:cNvSpPr>
            <a:spLocks noGrp="1"/>
          </p:cNvSpPr>
          <p:nvPr>
            <p:ph type="ftr" sz="quarter" idx="11"/>
          </p:nvPr>
        </p:nvSpPr>
        <p:spPr>
          <a:xfrm>
            <a:off x="3124200" y="6245225"/>
            <a:ext cx="2895600" cy="476250"/>
          </a:xfrm>
        </p:spPr>
        <p:txBody>
          <a:bodyPr/>
          <a:lstStyle/>
          <a:p>
            <a:r>
              <a:rPr lang="en-US"/>
              <a:t>Lecture 3:  Deficits</a:t>
            </a:r>
          </a:p>
        </p:txBody>
      </p:sp>
    </p:spTree>
    <p:extLst>
      <p:ext uri="{BB962C8B-B14F-4D97-AF65-F5344CB8AC3E}">
        <p14:creationId xmlns:p14="http://schemas.microsoft.com/office/powerpoint/2010/main" val="176444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5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55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55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55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557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55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55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557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5571">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5571">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65571">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5571">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655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1" grpId="0" build="p"/>
      <p:bldP spid="365572" grpId="0"/>
      <p:bldP spid="365573" grpId="0"/>
      <p:bldP spid="365574" grpId="0"/>
      <p:bldP spid="365575" grpId="0" animBg="1"/>
      <p:bldP spid="365576" grpId="0" animBg="1"/>
      <p:bldP spid="36557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2"/>
          </p:nvPr>
        </p:nvSpPr>
        <p:spPr>
          <a:noFill/>
        </p:spPr>
        <p:txBody>
          <a:bodyPr/>
          <a:lstStyle/>
          <a:p>
            <a:fld id="{A590BC6E-730D-2B4E-B3A2-DF6CE90C992D}" type="slidenum">
              <a:rPr lang="en-US" smtClean="0"/>
              <a:pPr/>
              <a:t>25</a:t>
            </a:fld>
            <a:endParaRPr lang="en-US"/>
          </a:p>
        </p:txBody>
      </p:sp>
      <p:sp>
        <p:nvSpPr>
          <p:cNvPr id="57348" name="Rectangle 2"/>
          <p:cNvSpPr>
            <a:spLocks noGrp="1" noChangeArrowheads="1"/>
          </p:cNvSpPr>
          <p:nvPr>
            <p:ph type="title"/>
          </p:nvPr>
        </p:nvSpPr>
        <p:spPr/>
        <p:txBody>
          <a:bodyPr/>
          <a:lstStyle/>
          <a:p>
            <a:pPr eaLnBrk="1" hangingPunct="1"/>
            <a:r>
              <a:rPr lang="en-US" sz="4000" dirty="0"/>
              <a:t>What the Trade Balance </a:t>
            </a:r>
            <a:br>
              <a:rPr lang="en-US" sz="4000" dirty="0"/>
            </a:br>
            <a:r>
              <a:rPr lang="en-US" sz="4000" b="1" dirty="0"/>
              <a:t>Does </a:t>
            </a:r>
            <a:r>
              <a:rPr lang="en-US" sz="4000" dirty="0"/>
              <a:t>Mean</a:t>
            </a:r>
          </a:p>
        </p:txBody>
      </p:sp>
      <p:sp>
        <p:nvSpPr>
          <p:cNvPr id="367619" name="Rectangle 3"/>
          <p:cNvSpPr>
            <a:spLocks noGrp="1" noChangeArrowheads="1"/>
          </p:cNvSpPr>
          <p:nvPr>
            <p:ph type="body" idx="1"/>
          </p:nvPr>
        </p:nvSpPr>
        <p:spPr>
          <a:xfrm>
            <a:off x="457200" y="1600200"/>
            <a:ext cx="8229600" cy="4635500"/>
          </a:xfrm>
        </p:spPr>
        <p:txBody>
          <a:bodyPr/>
          <a:lstStyle/>
          <a:p>
            <a:pPr eaLnBrk="1" hangingPunct="1"/>
            <a:r>
              <a:rPr lang="en-US" sz="2800" dirty="0"/>
              <a:t>Therefore, in spite of its name, and it’s definition, the trade balance</a:t>
            </a:r>
          </a:p>
          <a:p>
            <a:pPr lvl="1" eaLnBrk="1" hangingPunct="1"/>
            <a:r>
              <a:rPr lang="en-US" sz="2400" dirty="0"/>
              <a:t>Is not really about trade, which is just the symptom</a:t>
            </a:r>
          </a:p>
          <a:p>
            <a:pPr lvl="1" eaLnBrk="1" hangingPunct="1"/>
            <a:r>
              <a:rPr lang="en-US" sz="2400" dirty="0"/>
              <a:t>It </a:t>
            </a:r>
            <a:r>
              <a:rPr lang="en-US" sz="2400" u="sng" dirty="0"/>
              <a:t>is</a:t>
            </a:r>
            <a:r>
              <a:rPr lang="en-US" sz="2400" dirty="0"/>
              <a:t> about whether we are living within our means</a:t>
            </a:r>
          </a:p>
          <a:p>
            <a:pPr eaLnBrk="1" hangingPunct="1"/>
            <a:r>
              <a:rPr lang="en-US" sz="2800" dirty="0"/>
              <a:t>If we are spending more than our income</a:t>
            </a:r>
          </a:p>
          <a:p>
            <a:pPr lvl="1" eaLnBrk="1" hangingPunct="1"/>
            <a:r>
              <a:rPr lang="en-US" sz="2400" dirty="0"/>
              <a:t>Then we are buying more than we are producing</a:t>
            </a:r>
          </a:p>
          <a:p>
            <a:pPr lvl="1" eaLnBrk="1" hangingPunct="1"/>
            <a:r>
              <a:rPr lang="en-US" sz="2400" dirty="0"/>
              <a:t>And we </a:t>
            </a:r>
            <a:r>
              <a:rPr lang="en-US" sz="2400" u="sng" dirty="0"/>
              <a:t>must</a:t>
            </a:r>
            <a:r>
              <a:rPr lang="en-US" sz="2400" dirty="0"/>
              <a:t> import the difference</a:t>
            </a:r>
          </a:p>
          <a:p>
            <a:pPr lvl="2" eaLnBrk="1" hangingPunct="1"/>
            <a:r>
              <a:rPr lang="en-US" sz="2000" dirty="0"/>
              <a:t>Thus running a trade deficit</a:t>
            </a:r>
          </a:p>
        </p:txBody>
      </p:sp>
      <p:sp>
        <p:nvSpPr>
          <p:cNvPr id="6" name="Footer Placeholder 3"/>
          <p:cNvSpPr>
            <a:spLocks noGrp="1"/>
          </p:cNvSpPr>
          <p:nvPr>
            <p:ph type="ftr" sz="quarter" idx="11"/>
          </p:nvPr>
        </p:nvSpPr>
        <p:spPr>
          <a:xfrm>
            <a:off x="3124200" y="6245225"/>
            <a:ext cx="2895600" cy="476250"/>
          </a:xfrm>
        </p:spPr>
        <p:txBody>
          <a:bodyPr/>
          <a:lstStyle/>
          <a:p>
            <a:r>
              <a:rPr lang="en-US"/>
              <a:t>Lecture 3:  Deficits</a:t>
            </a:r>
          </a:p>
        </p:txBody>
      </p:sp>
    </p:spTree>
    <p:extLst>
      <p:ext uri="{BB962C8B-B14F-4D97-AF65-F5344CB8AC3E}">
        <p14:creationId xmlns:p14="http://schemas.microsoft.com/office/powerpoint/2010/main" val="5022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7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76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76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761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761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761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76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2"/>
          </p:nvPr>
        </p:nvSpPr>
        <p:spPr>
          <a:noFill/>
        </p:spPr>
        <p:txBody>
          <a:bodyPr/>
          <a:lstStyle/>
          <a:p>
            <a:fld id="{A590BC6E-730D-2B4E-B3A2-DF6CE90C992D}" type="slidenum">
              <a:rPr lang="en-US" smtClean="0"/>
              <a:pPr/>
              <a:t>26</a:t>
            </a:fld>
            <a:endParaRPr lang="en-US"/>
          </a:p>
        </p:txBody>
      </p:sp>
      <p:sp>
        <p:nvSpPr>
          <p:cNvPr id="57348" name="Rectangle 2"/>
          <p:cNvSpPr>
            <a:spLocks noGrp="1" noChangeArrowheads="1"/>
          </p:cNvSpPr>
          <p:nvPr>
            <p:ph type="title"/>
          </p:nvPr>
        </p:nvSpPr>
        <p:spPr/>
        <p:txBody>
          <a:bodyPr/>
          <a:lstStyle/>
          <a:p>
            <a:pPr eaLnBrk="1" hangingPunct="1"/>
            <a:r>
              <a:rPr lang="en-US" sz="4000" dirty="0"/>
              <a:t>Trade Deficits and GDP/Unemployment</a:t>
            </a:r>
          </a:p>
        </p:txBody>
      </p:sp>
      <p:sp>
        <p:nvSpPr>
          <p:cNvPr id="367619" name="Rectangle 3"/>
          <p:cNvSpPr>
            <a:spLocks noGrp="1" noChangeArrowheads="1"/>
          </p:cNvSpPr>
          <p:nvPr>
            <p:ph type="body" idx="1"/>
          </p:nvPr>
        </p:nvSpPr>
        <p:spPr>
          <a:xfrm>
            <a:off x="457200" y="1600200"/>
            <a:ext cx="8229600" cy="4635500"/>
          </a:xfrm>
        </p:spPr>
        <p:txBody>
          <a:bodyPr/>
          <a:lstStyle/>
          <a:p>
            <a:pPr eaLnBrk="1" hangingPunct="1"/>
            <a:r>
              <a:rPr lang="en-US" sz="2800" dirty="0"/>
              <a:t>Do deficits either</a:t>
            </a:r>
          </a:p>
          <a:p>
            <a:pPr lvl="1" eaLnBrk="1" hangingPunct="1"/>
            <a:r>
              <a:rPr lang="en-US" sz="2400" dirty="0"/>
              <a:t>Cause booms, or</a:t>
            </a:r>
          </a:p>
          <a:p>
            <a:pPr lvl="1" eaLnBrk="1" hangingPunct="1"/>
            <a:r>
              <a:rPr lang="en-US" sz="2400" dirty="0"/>
              <a:t>Cause recessions?</a:t>
            </a:r>
          </a:p>
          <a:p>
            <a:pPr eaLnBrk="1" hangingPunct="1"/>
            <a:r>
              <a:rPr lang="en-US" sz="2800" dirty="0"/>
              <a:t>No.  Causation is the other direction</a:t>
            </a:r>
          </a:p>
          <a:p>
            <a:pPr lvl="1" eaLnBrk="1" hangingPunct="1"/>
            <a:r>
              <a:rPr lang="en-US" sz="2400" dirty="0"/>
              <a:t>When income rises in a boom, so does spending, and trade deficit grows</a:t>
            </a:r>
          </a:p>
          <a:p>
            <a:pPr lvl="1" eaLnBrk="1" hangingPunct="1"/>
            <a:r>
              <a:rPr lang="en-US" sz="2400" dirty="0"/>
              <a:t>When income falls in a recession, so does spending and the trade deficit shrinks</a:t>
            </a:r>
          </a:p>
          <a:p>
            <a:pPr eaLnBrk="1" hangingPunct="1"/>
            <a:endParaRPr lang="en-US" dirty="0"/>
          </a:p>
          <a:p>
            <a:pPr lvl="2" eaLnBrk="1" hangingPunct="1"/>
            <a:endParaRPr lang="en-US" sz="2000" dirty="0"/>
          </a:p>
        </p:txBody>
      </p:sp>
      <p:sp>
        <p:nvSpPr>
          <p:cNvPr id="6" name="Footer Placeholder 3"/>
          <p:cNvSpPr>
            <a:spLocks noGrp="1"/>
          </p:cNvSpPr>
          <p:nvPr>
            <p:ph type="ftr" sz="quarter" idx="11"/>
          </p:nvPr>
        </p:nvSpPr>
        <p:spPr>
          <a:xfrm>
            <a:off x="3124200" y="6245225"/>
            <a:ext cx="2895600" cy="476250"/>
          </a:xfrm>
        </p:spPr>
        <p:txBody>
          <a:bodyPr/>
          <a:lstStyle/>
          <a:p>
            <a:r>
              <a:rPr lang="en-US"/>
              <a:t>Lecture 3:  Deficits</a:t>
            </a:r>
          </a:p>
        </p:txBody>
      </p:sp>
    </p:spTree>
    <p:extLst>
      <p:ext uri="{BB962C8B-B14F-4D97-AF65-F5344CB8AC3E}">
        <p14:creationId xmlns:p14="http://schemas.microsoft.com/office/powerpoint/2010/main" val="138474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76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76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76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76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76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76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Lecture 3:  Deficits</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27</a:t>
            </a:fld>
            <a:endParaRPr lang="en-US">
              <a:latin typeface="Arial" pitchFamily="-109" charset="0"/>
            </a:endParaRPr>
          </a:p>
        </p:txBody>
      </p:sp>
      <p:sp>
        <p:nvSpPr>
          <p:cNvPr id="29700"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Class 3 </a:t>
            </a:r>
            <a:r>
              <a:rPr lang="en-US" dirty="0">
                <a:ea typeface="ＭＳ Ｐゴシック" pitchFamily="-109" charset="-128"/>
                <a:cs typeface="ＭＳ Ｐゴシック" pitchFamily="-109" charset="-128"/>
              </a:rPr>
              <a:t>Outline</a:t>
            </a:r>
          </a:p>
        </p:txBody>
      </p:sp>
      <p:sp>
        <p:nvSpPr>
          <p:cNvPr id="29701" name="Rectangle 3"/>
          <p:cNvSpPr>
            <a:spLocks noGrp="1" noChangeArrowheads="1"/>
          </p:cNvSpPr>
          <p:nvPr>
            <p:ph type="body" idx="1"/>
          </p:nvPr>
        </p:nvSpPr>
        <p:spPr/>
        <p:txBody>
          <a:bodyPr/>
          <a:lstStyle/>
          <a:p>
            <a:pPr eaLnBrk="1" hangingPunct="1">
              <a:buFontTx/>
              <a:buNone/>
            </a:pPr>
            <a:r>
              <a:rPr lang="en-US" dirty="0">
                <a:solidFill>
                  <a:schemeClr val="bg1">
                    <a:lumMod val="75000"/>
                  </a:schemeClr>
                </a:solidFill>
              </a:rPr>
              <a:t>Trade Deficits; Currency Manipulation</a:t>
            </a:r>
          </a:p>
          <a:p>
            <a:pPr eaLnBrk="1" hangingPunct="1"/>
            <a:r>
              <a:rPr lang="en-US" dirty="0">
                <a:ea typeface="ＭＳ Ｐゴシック" pitchFamily="-109" charset="-128"/>
                <a:cs typeface="ＭＳ Ｐゴシック" pitchFamily="-109" charset="-128"/>
              </a:rPr>
              <a:t>Trade deficits</a:t>
            </a:r>
          </a:p>
          <a:p>
            <a:pPr lvl="1" eaLnBrk="1" hangingPunct="1"/>
            <a:r>
              <a:rPr lang="en-US" dirty="0">
                <a:solidFill>
                  <a:schemeClr val="bg1">
                    <a:lumMod val="75000"/>
                  </a:schemeClr>
                </a:solidFill>
                <a:ea typeface="ＭＳ Ｐゴシック" pitchFamily="-109" charset="-128"/>
                <a:cs typeface="ＭＳ Ｐゴシック" pitchFamily="-109" charset="-128"/>
              </a:rPr>
              <a:t>Definitions</a:t>
            </a:r>
          </a:p>
          <a:p>
            <a:pPr lvl="1" eaLnBrk="1" hangingPunct="1"/>
            <a:r>
              <a:rPr lang="en-US" dirty="0">
                <a:solidFill>
                  <a:schemeClr val="bg1">
                    <a:lumMod val="75000"/>
                  </a:schemeClr>
                </a:solidFill>
                <a:ea typeface="ＭＳ Ｐゴシック" pitchFamily="-109" charset="-128"/>
                <a:cs typeface="ＭＳ Ｐゴシック" pitchFamily="-109" charset="-128"/>
              </a:rPr>
              <a:t>What they </a:t>
            </a:r>
            <a:r>
              <a:rPr lang="en-US" b="1" dirty="0">
                <a:solidFill>
                  <a:schemeClr val="bg1">
                    <a:lumMod val="75000"/>
                  </a:schemeClr>
                </a:solidFill>
                <a:ea typeface="ＭＳ Ｐゴシック" pitchFamily="-109" charset="-128"/>
                <a:cs typeface="ＭＳ Ｐゴシック" pitchFamily="-109" charset="-128"/>
              </a:rPr>
              <a:t>do </a:t>
            </a:r>
            <a:r>
              <a:rPr lang="en-US" dirty="0">
                <a:solidFill>
                  <a:schemeClr val="bg1">
                    <a:lumMod val="75000"/>
                  </a:schemeClr>
                </a:solidFill>
                <a:ea typeface="ＭＳ Ｐゴシック" pitchFamily="-109" charset="-128"/>
                <a:cs typeface="ＭＳ Ｐゴシック" pitchFamily="-109" charset="-128"/>
              </a:rPr>
              <a:t>and</a:t>
            </a:r>
            <a:r>
              <a:rPr lang="en-US" b="1" dirty="0">
                <a:solidFill>
                  <a:schemeClr val="bg1">
                    <a:lumMod val="75000"/>
                  </a:schemeClr>
                </a:solidFill>
                <a:ea typeface="ＭＳ Ｐゴシック" pitchFamily="-109" charset="-128"/>
                <a:cs typeface="ＭＳ Ｐゴシック" pitchFamily="-109" charset="-128"/>
              </a:rPr>
              <a:t> do not</a:t>
            </a:r>
            <a:r>
              <a:rPr lang="en-US" dirty="0">
                <a:solidFill>
                  <a:schemeClr val="bg1">
                    <a:lumMod val="75000"/>
                  </a:schemeClr>
                </a:solidFill>
                <a:ea typeface="ＭＳ Ｐゴシック" pitchFamily="-109" charset="-128"/>
                <a:cs typeface="ＭＳ Ｐゴシック" pitchFamily="-109" charset="-128"/>
              </a:rPr>
              <a:t> mean</a:t>
            </a:r>
          </a:p>
          <a:p>
            <a:pPr lvl="1" eaLnBrk="1" hangingPunct="1"/>
            <a:r>
              <a:rPr lang="en-US" dirty="0">
                <a:ea typeface="ＭＳ Ｐゴシック" pitchFamily="-109" charset="-128"/>
                <a:cs typeface="ＭＳ Ｐゴシック" pitchFamily="-109" charset="-128"/>
              </a:rPr>
              <a:t>Are they a problem?</a:t>
            </a:r>
          </a:p>
          <a:p>
            <a:pPr eaLnBrk="1" hangingPunct="1"/>
            <a:r>
              <a:rPr lang="en-US" dirty="0">
                <a:solidFill>
                  <a:schemeClr val="bg1">
                    <a:lumMod val="75000"/>
                  </a:schemeClr>
                </a:solidFill>
                <a:ea typeface="ＭＳ Ｐゴシック" pitchFamily="-109" charset="-128"/>
                <a:cs typeface="ＭＳ Ｐゴシック" pitchFamily="-109" charset="-128"/>
              </a:rPr>
              <a:t>Currency manipulation</a:t>
            </a:r>
          </a:p>
          <a:p>
            <a:pPr lvl="1" eaLnBrk="1" hangingPunct="1"/>
            <a:r>
              <a:rPr lang="en-US" dirty="0">
                <a:solidFill>
                  <a:schemeClr val="bg1">
                    <a:lumMod val="75000"/>
                  </a:schemeClr>
                </a:solidFill>
                <a:ea typeface="ＭＳ Ｐゴシック" pitchFamily="-109" charset="-128"/>
                <a:cs typeface="ＭＳ Ｐゴシック" pitchFamily="-109" charset="-128"/>
              </a:rPr>
              <a:t>How it can be done</a:t>
            </a:r>
          </a:p>
          <a:p>
            <a:pPr lvl="1" eaLnBrk="1" hangingPunct="1"/>
            <a:r>
              <a:rPr lang="en-US" dirty="0">
                <a:solidFill>
                  <a:schemeClr val="bg1">
                    <a:lumMod val="75000"/>
                  </a:schemeClr>
                </a:solidFill>
                <a:ea typeface="ＭＳ Ｐゴシック" pitchFamily="-109" charset="-128"/>
                <a:cs typeface="ＭＳ Ｐゴシック" pitchFamily="-109" charset="-128"/>
              </a:rPr>
              <a:t>Criteria for naming it</a:t>
            </a:r>
          </a:p>
          <a:p>
            <a:pPr lvl="1" eaLnBrk="1" hangingPunct="1"/>
            <a:r>
              <a:rPr lang="en-US" dirty="0">
                <a:solidFill>
                  <a:schemeClr val="bg1">
                    <a:lumMod val="75000"/>
                  </a:schemeClr>
                </a:solidFill>
                <a:ea typeface="ＭＳ Ｐゴシック" pitchFamily="-109" charset="-128"/>
                <a:cs typeface="ＭＳ Ｐゴシック" pitchFamily="-109" charset="-128"/>
              </a:rPr>
              <a:t>China’s currency</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0149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2"/>
          </p:nvPr>
        </p:nvSpPr>
        <p:spPr>
          <a:noFill/>
        </p:spPr>
        <p:txBody>
          <a:bodyPr/>
          <a:lstStyle/>
          <a:p>
            <a:fld id="{A590BC6E-730D-2B4E-B3A2-DF6CE90C992D}" type="slidenum">
              <a:rPr lang="en-US" smtClean="0"/>
              <a:pPr/>
              <a:t>28</a:t>
            </a:fld>
            <a:endParaRPr lang="en-US"/>
          </a:p>
        </p:txBody>
      </p:sp>
      <p:sp>
        <p:nvSpPr>
          <p:cNvPr id="57348" name="Rectangle 2"/>
          <p:cNvSpPr>
            <a:spLocks noGrp="1" noChangeArrowheads="1"/>
          </p:cNvSpPr>
          <p:nvPr>
            <p:ph type="title"/>
          </p:nvPr>
        </p:nvSpPr>
        <p:spPr/>
        <p:txBody>
          <a:bodyPr/>
          <a:lstStyle/>
          <a:p>
            <a:pPr eaLnBrk="1" hangingPunct="1"/>
            <a:r>
              <a:rPr lang="en-US" sz="4000" dirty="0"/>
              <a:t>Are Trade Deficits a Problem?</a:t>
            </a:r>
          </a:p>
        </p:txBody>
      </p:sp>
      <p:sp>
        <p:nvSpPr>
          <p:cNvPr id="367619" name="Rectangle 3"/>
          <p:cNvSpPr>
            <a:spLocks noGrp="1" noChangeArrowheads="1"/>
          </p:cNvSpPr>
          <p:nvPr>
            <p:ph type="body" idx="1"/>
          </p:nvPr>
        </p:nvSpPr>
        <p:spPr>
          <a:xfrm>
            <a:off x="457200" y="1600200"/>
            <a:ext cx="8229600" cy="4635500"/>
          </a:xfrm>
        </p:spPr>
        <p:txBody>
          <a:bodyPr/>
          <a:lstStyle/>
          <a:p>
            <a:pPr eaLnBrk="1" hangingPunct="1"/>
            <a:r>
              <a:rPr lang="en-US" sz="2800" dirty="0"/>
              <a:t>Mankiw reading</a:t>
            </a:r>
          </a:p>
          <a:p>
            <a:pPr lvl="1" eaLnBrk="1" hangingPunct="1"/>
            <a:r>
              <a:rPr lang="en-US" sz="2400" dirty="0"/>
              <a:t>Mankiw is a Harvard professor.  </a:t>
            </a:r>
          </a:p>
          <a:p>
            <a:pPr lvl="2" eaLnBrk="1" hangingPunct="1"/>
            <a:r>
              <a:rPr lang="en-US" sz="2000" dirty="0"/>
              <a:t>He was also Chair of Council of Economic Advisors under George W. Bush</a:t>
            </a:r>
          </a:p>
          <a:p>
            <a:pPr lvl="2" eaLnBrk="1" hangingPunct="1"/>
            <a:r>
              <a:rPr lang="en-US" sz="2000" dirty="0"/>
              <a:t>And later advisor to Mitt Romney</a:t>
            </a:r>
          </a:p>
          <a:p>
            <a:pPr lvl="1" eaLnBrk="1" hangingPunct="1"/>
            <a:r>
              <a:rPr lang="en-US" sz="2400" dirty="0"/>
              <a:t>He makes several points:</a:t>
            </a:r>
          </a:p>
          <a:p>
            <a:pPr lvl="2"/>
            <a:r>
              <a:rPr lang="en-US" sz="2000" dirty="0"/>
              <a:t>Money that flows out for imports comes back for exports and capital inflows</a:t>
            </a:r>
          </a:p>
          <a:p>
            <a:pPr lvl="2"/>
            <a:r>
              <a:rPr lang="en-US" sz="2000" dirty="0"/>
              <a:t>Deficit was largest when unemployment was lowest, because high income causes high imports</a:t>
            </a:r>
          </a:p>
          <a:p>
            <a:pPr lvl="2"/>
            <a:r>
              <a:rPr lang="en-US" sz="2000" dirty="0"/>
              <a:t>Trump’s intended policies (e.g., tax cuts, infrastructure spending) will increase the trade deficit</a:t>
            </a:r>
          </a:p>
          <a:p>
            <a:pPr lvl="2" eaLnBrk="1" hangingPunct="1"/>
            <a:endParaRPr lang="en-US" sz="2000" dirty="0"/>
          </a:p>
        </p:txBody>
      </p:sp>
      <p:sp>
        <p:nvSpPr>
          <p:cNvPr id="6" name="Footer Placeholder 3"/>
          <p:cNvSpPr>
            <a:spLocks noGrp="1"/>
          </p:cNvSpPr>
          <p:nvPr>
            <p:ph type="ftr" sz="quarter" idx="11"/>
          </p:nvPr>
        </p:nvSpPr>
        <p:spPr>
          <a:xfrm>
            <a:off x="3124200" y="6245225"/>
            <a:ext cx="2895600" cy="476250"/>
          </a:xfrm>
        </p:spPr>
        <p:txBody>
          <a:bodyPr/>
          <a:lstStyle/>
          <a:p>
            <a:r>
              <a:rPr lang="en-US"/>
              <a:t>Lecture 3:  Deficits</a:t>
            </a:r>
          </a:p>
        </p:txBody>
      </p:sp>
    </p:spTree>
    <p:extLst>
      <p:ext uri="{BB962C8B-B14F-4D97-AF65-F5344CB8AC3E}">
        <p14:creationId xmlns:p14="http://schemas.microsoft.com/office/powerpoint/2010/main" val="70681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761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761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761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76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C5BDC1C-570F-1448-A77C-D340D99057BD}"/>
              </a:ext>
            </a:extLst>
          </p:cNvPr>
          <p:cNvSpPr>
            <a:spLocks noGrp="1"/>
          </p:cNvSpPr>
          <p:nvPr>
            <p:ph idx="1"/>
          </p:nvPr>
        </p:nvSpPr>
        <p:spPr>
          <a:xfrm>
            <a:off x="457200" y="1600200"/>
            <a:ext cx="8229600" cy="4525963"/>
          </a:xfrm>
        </p:spPr>
        <p:txBody>
          <a:bodyPr/>
          <a:lstStyle/>
          <a:p>
            <a:pPr marL="0" indent="0">
              <a:buNone/>
            </a:pPr>
            <a:r>
              <a:rPr lang="en-US" dirty="0"/>
              <a:t>According to Mankiw, how would a large increase in US tariffs affect US exports, and why?</a:t>
            </a:r>
          </a:p>
          <a:p>
            <a:pPr marL="971550" lvl="1" indent="-514350">
              <a:buFont typeface="+mj-lt"/>
              <a:buAutoNum type="alphaLcParenR"/>
            </a:pPr>
            <a:r>
              <a:rPr lang="en-US" dirty="0"/>
              <a:t>There would be no effect, because tariffs apply to imports, not exports</a:t>
            </a:r>
          </a:p>
          <a:p>
            <a:pPr marL="971550" lvl="1" indent="-514350">
              <a:buFont typeface="+mj-lt"/>
              <a:buAutoNum type="alphaLcParenR"/>
            </a:pPr>
            <a:r>
              <a:rPr lang="en-US" dirty="0"/>
              <a:t>Exports would rise, because revenue from tariffs would be used to produce exports</a:t>
            </a:r>
          </a:p>
          <a:p>
            <a:pPr marL="971550" lvl="1" indent="-514350">
              <a:buFont typeface="+mj-lt"/>
              <a:buAutoNum type="alphaLcParenR"/>
            </a:pPr>
            <a:r>
              <a:rPr lang="en-US" dirty="0"/>
              <a:t>Exports would fall, because the US dollar would become worth more</a:t>
            </a:r>
          </a:p>
          <a:p>
            <a:pPr marL="971550" lvl="1" indent="-514350">
              <a:buFont typeface="+mj-lt"/>
              <a:buAutoNum type="alphaLcParenR"/>
            </a:pPr>
            <a:endParaRPr lang="en-US" dirty="0"/>
          </a:p>
          <a:p>
            <a:pPr marL="971550" lvl="1" indent="-514350">
              <a:buFont typeface="+mj-lt"/>
              <a:buAutoNum type="alphaLcParenR"/>
            </a:pPr>
            <a:endParaRPr lang="en-US" dirty="0"/>
          </a:p>
        </p:txBody>
      </p:sp>
      <p:sp>
        <p:nvSpPr>
          <p:cNvPr id="2" name="Title 1"/>
          <p:cNvSpPr>
            <a:spLocks noGrp="1"/>
          </p:cNvSpPr>
          <p:nvPr>
            <p:ph type="title"/>
          </p:nvPr>
        </p:nvSpPr>
        <p:spPr/>
        <p:txBody>
          <a:bodyPr/>
          <a:lstStyle/>
          <a:p>
            <a:r>
              <a:rPr lang="en-US" dirty="0"/>
              <a:t>Clicker Question</a:t>
            </a:r>
          </a:p>
        </p:txBody>
      </p:sp>
      <p:sp>
        <p:nvSpPr>
          <p:cNvPr id="6" name="TextBox 5"/>
          <p:cNvSpPr txBox="1"/>
          <p:nvPr/>
        </p:nvSpPr>
        <p:spPr>
          <a:xfrm>
            <a:off x="533400" y="510540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5C187A9B-B8A0-B54E-9473-F5508D4CD9A6}"/>
              </a:ext>
            </a:extLst>
          </p:cNvPr>
          <p:cNvSpPr>
            <a:spLocks noGrp="1"/>
          </p:cNvSpPr>
          <p:nvPr>
            <p:ph type="ftr" sz="quarter" idx="11"/>
          </p:nvPr>
        </p:nvSpPr>
        <p:spPr/>
        <p:txBody>
          <a:bodyPr/>
          <a:lstStyle/>
          <a:p>
            <a:r>
              <a:rPr lang="en-US"/>
              <a:t>Lecture 3:  Deficits</a:t>
            </a:r>
          </a:p>
        </p:txBody>
      </p:sp>
      <p:sp>
        <p:nvSpPr>
          <p:cNvPr id="4" name="Slide Number Placeholder 3">
            <a:extLst>
              <a:ext uri="{FF2B5EF4-FFF2-40B4-BE49-F238E27FC236}">
                <a16:creationId xmlns:a16="http://schemas.microsoft.com/office/drawing/2014/main" id="{BC1E1221-46DC-564D-BBF6-DA805EF2FE02}"/>
              </a:ext>
            </a:extLst>
          </p:cNvPr>
          <p:cNvSpPr>
            <a:spLocks noGrp="1"/>
          </p:cNvSpPr>
          <p:nvPr>
            <p:ph type="sldNum" sz="quarter" idx="12"/>
          </p:nvPr>
        </p:nvSpPr>
        <p:spPr/>
        <p:txBody>
          <a:bodyPr/>
          <a:lstStyle/>
          <a:p>
            <a:pPr>
              <a:defRPr/>
            </a:pPr>
            <a:fld id="{659DFB22-C7E9-9E4B-8431-4E4E88AD005A}" type="slidenum">
              <a:rPr lang="en-US" smtClean="0"/>
              <a:pPr>
                <a:defRPr/>
              </a:pPr>
              <a:t>29</a:t>
            </a:fld>
            <a:endParaRPr lang="en-US"/>
          </a:p>
        </p:txBody>
      </p:sp>
    </p:spTree>
    <p:extLst>
      <p:ext uri="{BB962C8B-B14F-4D97-AF65-F5344CB8AC3E}">
        <p14:creationId xmlns:p14="http://schemas.microsoft.com/office/powerpoint/2010/main" val="210448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Lecture 3:  Deficits</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3</a:t>
            </a:fld>
            <a:endParaRPr lang="en-US">
              <a:latin typeface="Arial" pitchFamily="-109" charset="0"/>
            </a:endParaRPr>
          </a:p>
        </p:txBody>
      </p:sp>
      <p:sp>
        <p:nvSpPr>
          <p:cNvPr id="29700"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Class 3 </a:t>
            </a:r>
            <a:r>
              <a:rPr lang="en-US" dirty="0">
                <a:ea typeface="ＭＳ Ｐゴシック" pitchFamily="-109" charset="-128"/>
                <a:cs typeface="ＭＳ Ｐゴシック" pitchFamily="-109" charset="-128"/>
              </a:rPr>
              <a:t>Outline</a:t>
            </a:r>
          </a:p>
        </p:txBody>
      </p:sp>
      <p:sp>
        <p:nvSpPr>
          <p:cNvPr id="29701" name="Rectangle 3"/>
          <p:cNvSpPr>
            <a:spLocks noGrp="1" noChangeArrowheads="1"/>
          </p:cNvSpPr>
          <p:nvPr>
            <p:ph type="body" idx="1"/>
          </p:nvPr>
        </p:nvSpPr>
        <p:spPr/>
        <p:txBody>
          <a:bodyPr/>
          <a:lstStyle/>
          <a:p>
            <a:pPr eaLnBrk="1" hangingPunct="1">
              <a:buFontTx/>
              <a:buNone/>
            </a:pPr>
            <a:r>
              <a:rPr lang="en-US" dirty="0"/>
              <a:t>Trade Deficits; Currency Manipulation</a:t>
            </a:r>
          </a:p>
          <a:p>
            <a:pPr eaLnBrk="1" hangingPunct="1"/>
            <a:r>
              <a:rPr lang="en-US" dirty="0">
                <a:ea typeface="ＭＳ Ｐゴシック" pitchFamily="-109" charset="-128"/>
                <a:cs typeface="ＭＳ Ｐゴシック" pitchFamily="-109" charset="-128"/>
              </a:rPr>
              <a:t>Trade deficits</a:t>
            </a:r>
          </a:p>
          <a:p>
            <a:pPr lvl="1" eaLnBrk="1" hangingPunct="1"/>
            <a:r>
              <a:rPr lang="en-US" dirty="0">
                <a:ea typeface="ＭＳ Ｐゴシック" pitchFamily="-109" charset="-128"/>
                <a:cs typeface="ＭＳ Ｐゴシック" pitchFamily="-109" charset="-128"/>
              </a:rPr>
              <a:t>Definitions</a:t>
            </a:r>
          </a:p>
          <a:p>
            <a:pPr lvl="1" eaLnBrk="1" hangingPunct="1"/>
            <a:r>
              <a:rPr lang="en-US" dirty="0">
                <a:ea typeface="ＭＳ Ｐゴシック" pitchFamily="-109" charset="-128"/>
                <a:cs typeface="ＭＳ Ｐゴシック" pitchFamily="-109" charset="-128"/>
              </a:rPr>
              <a:t>What they </a:t>
            </a:r>
            <a:r>
              <a:rPr lang="en-US" b="1" dirty="0">
                <a:ea typeface="ＭＳ Ｐゴシック" pitchFamily="-109" charset="-128"/>
                <a:cs typeface="ＭＳ Ｐゴシック" pitchFamily="-109" charset="-128"/>
              </a:rPr>
              <a:t>do </a:t>
            </a:r>
            <a:r>
              <a:rPr lang="en-US" dirty="0">
                <a:ea typeface="ＭＳ Ｐゴシック" pitchFamily="-109" charset="-128"/>
                <a:cs typeface="ＭＳ Ｐゴシック" pitchFamily="-109" charset="-128"/>
              </a:rPr>
              <a:t>and</a:t>
            </a:r>
            <a:r>
              <a:rPr lang="en-US" b="1" dirty="0">
                <a:ea typeface="ＭＳ Ｐゴシック" pitchFamily="-109" charset="-128"/>
                <a:cs typeface="ＭＳ Ｐゴシック" pitchFamily="-109" charset="-128"/>
              </a:rPr>
              <a:t> do not</a:t>
            </a:r>
            <a:r>
              <a:rPr lang="en-US" dirty="0">
                <a:ea typeface="ＭＳ Ｐゴシック" pitchFamily="-109" charset="-128"/>
                <a:cs typeface="ＭＳ Ｐゴシック" pitchFamily="-109" charset="-128"/>
              </a:rPr>
              <a:t> mean</a:t>
            </a:r>
          </a:p>
          <a:p>
            <a:pPr lvl="1" eaLnBrk="1" hangingPunct="1"/>
            <a:r>
              <a:rPr lang="en-US" dirty="0">
                <a:ea typeface="ＭＳ Ｐゴシック" pitchFamily="-109" charset="-128"/>
                <a:cs typeface="ＭＳ Ｐゴシック" pitchFamily="-109" charset="-128"/>
              </a:rPr>
              <a:t>Are they a problem?</a:t>
            </a:r>
          </a:p>
          <a:p>
            <a:pPr eaLnBrk="1" hangingPunct="1"/>
            <a:r>
              <a:rPr lang="en-US" dirty="0">
                <a:ea typeface="ＭＳ Ｐゴシック" pitchFamily="-109" charset="-128"/>
                <a:cs typeface="ＭＳ Ｐゴシック" pitchFamily="-109" charset="-128"/>
              </a:rPr>
              <a:t>Currency manipulation</a:t>
            </a:r>
          </a:p>
          <a:p>
            <a:pPr lvl="1" eaLnBrk="1" hangingPunct="1"/>
            <a:r>
              <a:rPr lang="en-US" dirty="0">
                <a:ea typeface="ＭＳ Ｐゴシック" pitchFamily="-109" charset="-128"/>
                <a:cs typeface="ＭＳ Ｐゴシック" pitchFamily="-109" charset="-128"/>
              </a:rPr>
              <a:t>How it can be done</a:t>
            </a:r>
          </a:p>
          <a:p>
            <a:pPr lvl="1" eaLnBrk="1" hangingPunct="1"/>
            <a:r>
              <a:rPr lang="en-US" dirty="0">
                <a:ea typeface="ＭＳ Ｐゴシック" pitchFamily="-109" charset="-128"/>
                <a:cs typeface="ＭＳ Ｐゴシック" pitchFamily="-109" charset="-128"/>
              </a:rPr>
              <a:t>Criteria for naming it</a:t>
            </a:r>
          </a:p>
          <a:p>
            <a:pPr lvl="1" eaLnBrk="1" hangingPunct="1"/>
            <a:r>
              <a:rPr lang="en-US" dirty="0">
                <a:ea typeface="ＭＳ Ｐゴシック" pitchFamily="-109" charset="-128"/>
                <a:cs typeface="ＭＳ Ｐゴシック" pitchFamily="-109" charset="-128"/>
              </a:rPr>
              <a:t>China’s currency</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2"/>
          </p:nvPr>
        </p:nvSpPr>
        <p:spPr>
          <a:noFill/>
        </p:spPr>
        <p:txBody>
          <a:bodyPr/>
          <a:lstStyle/>
          <a:p>
            <a:fld id="{A590BC6E-730D-2B4E-B3A2-DF6CE90C992D}" type="slidenum">
              <a:rPr lang="en-US" smtClean="0"/>
              <a:pPr/>
              <a:t>30</a:t>
            </a:fld>
            <a:endParaRPr lang="en-US"/>
          </a:p>
        </p:txBody>
      </p:sp>
      <p:sp>
        <p:nvSpPr>
          <p:cNvPr id="57348" name="Rectangle 2"/>
          <p:cNvSpPr>
            <a:spLocks noGrp="1" noChangeArrowheads="1"/>
          </p:cNvSpPr>
          <p:nvPr>
            <p:ph type="title"/>
          </p:nvPr>
        </p:nvSpPr>
        <p:spPr/>
        <p:txBody>
          <a:bodyPr/>
          <a:lstStyle/>
          <a:p>
            <a:pPr eaLnBrk="1" hangingPunct="1"/>
            <a:r>
              <a:rPr lang="en-US" sz="4000" dirty="0"/>
              <a:t>Are Trade Deficits a Problem?</a:t>
            </a:r>
          </a:p>
        </p:txBody>
      </p:sp>
      <p:sp>
        <p:nvSpPr>
          <p:cNvPr id="367619" name="Rectangle 3"/>
          <p:cNvSpPr>
            <a:spLocks noGrp="1" noChangeArrowheads="1"/>
          </p:cNvSpPr>
          <p:nvPr>
            <p:ph type="body" idx="1"/>
          </p:nvPr>
        </p:nvSpPr>
        <p:spPr>
          <a:xfrm>
            <a:off x="457200" y="1600200"/>
            <a:ext cx="8229600" cy="4635500"/>
          </a:xfrm>
        </p:spPr>
        <p:txBody>
          <a:bodyPr/>
          <a:lstStyle/>
          <a:p>
            <a:pPr eaLnBrk="1" hangingPunct="1"/>
            <a:r>
              <a:rPr lang="en-US" sz="2800" dirty="0"/>
              <a:t>When is a trade deficit good?</a:t>
            </a:r>
          </a:p>
          <a:p>
            <a:pPr lvl="1" eaLnBrk="1" hangingPunct="1"/>
            <a:r>
              <a:rPr lang="en-US" sz="2400" dirty="0"/>
              <a:t>When the country (like a young person) is investing for the future (like a successfully developing country)</a:t>
            </a:r>
          </a:p>
          <a:p>
            <a:pPr lvl="1" eaLnBrk="1" hangingPunct="1"/>
            <a:r>
              <a:rPr lang="en-US" sz="2400" u="sng" dirty="0"/>
              <a:t>Not</a:t>
            </a:r>
            <a:r>
              <a:rPr lang="en-US" sz="2400" dirty="0"/>
              <a:t> when it is going into debt just to finance current consumption (like the US)</a:t>
            </a:r>
            <a:endParaRPr lang="en-US" sz="2400" u="sng" dirty="0"/>
          </a:p>
        </p:txBody>
      </p:sp>
      <p:sp>
        <p:nvSpPr>
          <p:cNvPr id="6" name="Footer Placeholder 3"/>
          <p:cNvSpPr>
            <a:spLocks noGrp="1"/>
          </p:cNvSpPr>
          <p:nvPr>
            <p:ph type="ftr" sz="quarter" idx="11"/>
          </p:nvPr>
        </p:nvSpPr>
        <p:spPr>
          <a:xfrm>
            <a:off x="3124200" y="6245225"/>
            <a:ext cx="2895600" cy="476250"/>
          </a:xfrm>
        </p:spPr>
        <p:txBody>
          <a:bodyPr/>
          <a:lstStyle/>
          <a:p>
            <a:r>
              <a:rPr lang="en-US"/>
              <a:t>Lecture 3:  Deficits</a:t>
            </a:r>
          </a:p>
        </p:txBody>
      </p:sp>
    </p:spTree>
    <p:extLst>
      <p:ext uri="{BB962C8B-B14F-4D97-AF65-F5344CB8AC3E}">
        <p14:creationId xmlns:p14="http://schemas.microsoft.com/office/powerpoint/2010/main" val="121551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7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76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76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2"/>
          </p:nvPr>
        </p:nvSpPr>
        <p:spPr>
          <a:noFill/>
        </p:spPr>
        <p:txBody>
          <a:bodyPr/>
          <a:lstStyle/>
          <a:p>
            <a:fld id="{A590BC6E-730D-2B4E-B3A2-DF6CE90C992D}" type="slidenum">
              <a:rPr lang="en-US" smtClean="0"/>
              <a:pPr/>
              <a:t>31</a:t>
            </a:fld>
            <a:endParaRPr lang="en-US"/>
          </a:p>
        </p:txBody>
      </p:sp>
      <p:sp>
        <p:nvSpPr>
          <p:cNvPr id="57348" name="Rectangle 2"/>
          <p:cNvSpPr>
            <a:spLocks noGrp="1" noChangeArrowheads="1"/>
          </p:cNvSpPr>
          <p:nvPr>
            <p:ph type="title"/>
          </p:nvPr>
        </p:nvSpPr>
        <p:spPr/>
        <p:txBody>
          <a:bodyPr/>
          <a:lstStyle/>
          <a:p>
            <a:pPr eaLnBrk="1" hangingPunct="1"/>
            <a:r>
              <a:rPr lang="en-US" sz="4000" dirty="0"/>
              <a:t>Are Trade Deficits a Problem?</a:t>
            </a:r>
          </a:p>
        </p:txBody>
      </p:sp>
      <p:sp>
        <p:nvSpPr>
          <p:cNvPr id="367619" name="Rectangle 3"/>
          <p:cNvSpPr>
            <a:spLocks noGrp="1" noChangeArrowheads="1"/>
          </p:cNvSpPr>
          <p:nvPr>
            <p:ph type="body" idx="1"/>
          </p:nvPr>
        </p:nvSpPr>
        <p:spPr>
          <a:xfrm>
            <a:off x="457200" y="1600200"/>
            <a:ext cx="8229600" cy="4635500"/>
          </a:xfrm>
        </p:spPr>
        <p:txBody>
          <a:bodyPr/>
          <a:lstStyle/>
          <a:p>
            <a:pPr eaLnBrk="1" hangingPunct="1"/>
            <a:r>
              <a:rPr lang="en-US" sz="2800" dirty="0"/>
              <a:t>Lankford reading</a:t>
            </a:r>
          </a:p>
          <a:p>
            <a:pPr lvl="1" eaLnBrk="1" hangingPunct="1"/>
            <a:r>
              <a:rPr lang="en-US" sz="2400" dirty="0"/>
              <a:t>Note that the author of this opinion piece is a Republican senator (from Oklahoma)</a:t>
            </a:r>
          </a:p>
          <a:p>
            <a:pPr lvl="1" eaLnBrk="1" hangingPunct="1"/>
            <a:r>
              <a:rPr lang="en-US" sz="2400" dirty="0"/>
              <a:t>He makes two points:</a:t>
            </a:r>
          </a:p>
          <a:p>
            <a:pPr lvl="2"/>
            <a:r>
              <a:rPr lang="en-US" dirty="0"/>
              <a:t>That our trade deficit with Mexico is due to our much higher income.  We can afford to buy more than they can, and hence we do.</a:t>
            </a:r>
          </a:p>
          <a:p>
            <a:pPr lvl="2"/>
            <a:r>
              <a:rPr lang="en-US" dirty="0"/>
              <a:t>The deficit also reflects the fact the foreigners want to invest in the US and when they do, that money flowing in for investment requires that money flow out in a trade deficit.  But foreign investment into the US benefits us.</a:t>
            </a:r>
          </a:p>
          <a:p>
            <a:pPr lvl="2" eaLnBrk="1" hangingPunct="1"/>
            <a:endParaRPr lang="en-US" sz="2000" dirty="0"/>
          </a:p>
        </p:txBody>
      </p:sp>
      <p:sp>
        <p:nvSpPr>
          <p:cNvPr id="6" name="Footer Placeholder 3"/>
          <p:cNvSpPr>
            <a:spLocks noGrp="1"/>
          </p:cNvSpPr>
          <p:nvPr>
            <p:ph type="ftr" sz="quarter" idx="11"/>
          </p:nvPr>
        </p:nvSpPr>
        <p:spPr>
          <a:xfrm>
            <a:off x="3124200" y="6245225"/>
            <a:ext cx="2895600" cy="476250"/>
          </a:xfrm>
        </p:spPr>
        <p:txBody>
          <a:bodyPr/>
          <a:lstStyle/>
          <a:p>
            <a:r>
              <a:rPr lang="en-US"/>
              <a:t>Lecture 3:  Deficits</a:t>
            </a:r>
          </a:p>
        </p:txBody>
      </p:sp>
    </p:spTree>
    <p:extLst>
      <p:ext uri="{BB962C8B-B14F-4D97-AF65-F5344CB8AC3E}">
        <p14:creationId xmlns:p14="http://schemas.microsoft.com/office/powerpoint/2010/main" val="180879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76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76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761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76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9"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2"/>
          </p:nvPr>
        </p:nvSpPr>
        <p:spPr>
          <a:noFill/>
        </p:spPr>
        <p:txBody>
          <a:bodyPr/>
          <a:lstStyle/>
          <a:p>
            <a:fld id="{A590BC6E-730D-2B4E-B3A2-DF6CE90C992D}" type="slidenum">
              <a:rPr lang="en-US" smtClean="0"/>
              <a:pPr/>
              <a:t>32</a:t>
            </a:fld>
            <a:endParaRPr lang="en-US"/>
          </a:p>
        </p:txBody>
      </p:sp>
      <p:sp>
        <p:nvSpPr>
          <p:cNvPr id="57348" name="Rectangle 2"/>
          <p:cNvSpPr>
            <a:spLocks noGrp="1" noChangeArrowheads="1"/>
          </p:cNvSpPr>
          <p:nvPr>
            <p:ph type="title"/>
          </p:nvPr>
        </p:nvSpPr>
        <p:spPr/>
        <p:txBody>
          <a:bodyPr/>
          <a:lstStyle/>
          <a:p>
            <a:pPr eaLnBrk="1" hangingPunct="1"/>
            <a:r>
              <a:rPr lang="en-US" sz="4000" dirty="0"/>
              <a:t>Are Trade Deficits a Problem?</a:t>
            </a:r>
          </a:p>
        </p:txBody>
      </p:sp>
      <p:sp>
        <p:nvSpPr>
          <p:cNvPr id="367619" name="Rectangle 3"/>
          <p:cNvSpPr>
            <a:spLocks noGrp="1" noChangeArrowheads="1"/>
          </p:cNvSpPr>
          <p:nvPr>
            <p:ph type="body" idx="1"/>
          </p:nvPr>
        </p:nvSpPr>
        <p:spPr>
          <a:xfrm>
            <a:off x="457200" y="1600200"/>
            <a:ext cx="8229600" cy="4635500"/>
          </a:xfrm>
        </p:spPr>
        <p:txBody>
          <a:bodyPr/>
          <a:lstStyle/>
          <a:p>
            <a:pPr eaLnBrk="1" hangingPunct="1"/>
            <a:r>
              <a:rPr lang="en-US" sz="2800" dirty="0"/>
              <a:t>Lankford reading</a:t>
            </a:r>
          </a:p>
          <a:p>
            <a:pPr lvl="1" eaLnBrk="1" hangingPunct="1"/>
            <a:r>
              <a:rPr lang="en-US" sz="2400" dirty="0"/>
              <a:t>His first point is suspect.  </a:t>
            </a:r>
          </a:p>
          <a:p>
            <a:pPr lvl="2" eaLnBrk="1" hangingPunct="1"/>
            <a:r>
              <a:rPr lang="en-US" sz="2000" dirty="0"/>
              <a:t>US per capita income is higher</a:t>
            </a:r>
          </a:p>
          <a:p>
            <a:pPr lvl="2" eaLnBrk="1" hangingPunct="1"/>
            <a:r>
              <a:rPr lang="en-US" sz="2000" dirty="0"/>
              <a:t>But that doesn’t mean that our consumption can exceed our income by more, as a deficit implies</a:t>
            </a:r>
          </a:p>
          <a:p>
            <a:pPr lvl="2" eaLnBrk="1" hangingPunct="1"/>
            <a:r>
              <a:rPr lang="en-US" sz="2000" dirty="0"/>
              <a:t>Unless, perhaps, it means we have better credit and can borrow</a:t>
            </a:r>
          </a:p>
          <a:p>
            <a:pPr lvl="1" eaLnBrk="1" hangingPunct="1"/>
            <a:r>
              <a:rPr lang="en-US" sz="2400" dirty="0"/>
              <a:t>His second point is good</a:t>
            </a:r>
          </a:p>
          <a:p>
            <a:pPr lvl="2" eaLnBrk="1" hangingPunct="1"/>
            <a:r>
              <a:rPr lang="en-US" sz="2000" dirty="0"/>
              <a:t>Foreigners’ investments here are inflows in the Financial Account</a:t>
            </a:r>
          </a:p>
          <a:p>
            <a:pPr lvl="2" eaLnBrk="1" hangingPunct="1"/>
            <a:r>
              <a:rPr lang="en-US" sz="2000" dirty="0"/>
              <a:t>They must be matched by outflows in the current account</a:t>
            </a:r>
          </a:p>
          <a:p>
            <a:pPr lvl="2" eaLnBrk="1" hangingPunct="1"/>
            <a:endParaRPr lang="en-US" sz="2000" dirty="0"/>
          </a:p>
        </p:txBody>
      </p:sp>
      <p:sp>
        <p:nvSpPr>
          <p:cNvPr id="6" name="Footer Placeholder 3"/>
          <p:cNvSpPr>
            <a:spLocks noGrp="1"/>
          </p:cNvSpPr>
          <p:nvPr>
            <p:ph type="ftr" sz="quarter" idx="11"/>
          </p:nvPr>
        </p:nvSpPr>
        <p:spPr>
          <a:xfrm>
            <a:off x="3124200" y="6245225"/>
            <a:ext cx="2895600" cy="476250"/>
          </a:xfrm>
        </p:spPr>
        <p:txBody>
          <a:bodyPr/>
          <a:lstStyle/>
          <a:p>
            <a:r>
              <a:rPr lang="en-US"/>
              <a:t>Lecture 3:  Deficits</a:t>
            </a:r>
          </a:p>
        </p:txBody>
      </p:sp>
    </p:spTree>
    <p:extLst>
      <p:ext uri="{BB962C8B-B14F-4D97-AF65-F5344CB8AC3E}">
        <p14:creationId xmlns:p14="http://schemas.microsoft.com/office/powerpoint/2010/main" val="435662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C5BDC1C-570F-1448-A77C-D340D99057BD}"/>
              </a:ext>
            </a:extLst>
          </p:cNvPr>
          <p:cNvSpPr>
            <a:spLocks noGrp="1"/>
          </p:cNvSpPr>
          <p:nvPr>
            <p:ph idx="1"/>
          </p:nvPr>
        </p:nvSpPr>
        <p:spPr>
          <a:xfrm>
            <a:off x="457200" y="1600200"/>
            <a:ext cx="8229600" cy="4525963"/>
          </a:xfrm>
        </p:spPr>
        <p:txBody>
          <a:bodyPr/>
          <a:lstStyle/>
          <a:p>
            <a:pPr marL="0" indent="0">
              <a:buNone/>
            </a:pPr>
            <a:r>
              <a:rPr lang="en-US" dirty="0"/>
              <a:t>What prompted this Republican senator to argue in favor of the US trade deficit? </a:t>
            </a:r>
          </a:p>
          <a:p>
            <a:pPr marL="971550" lvl="1" indent="-514350">
              <a:buFont typeface="+mj-lt"/>
              <a:buAutoNum type="alphaLcParenR"/>
            </a:pPr>
            <a:r>
              <a:rPr lang="en-US" dirty="0"/>
              <a:t>The needs of his state, Oklahoma, to increase its imports</a:t>
            </a:r>
          </a:p>
          <a:p>
            <a:pPr marL="971550" lvl="1" indent="-514350">
              <a:buFont typeface="+mj-lt"/>
              <a:buAutoNum type="alphaLcParenR"/>
            </a:pPr>
            <a:r>
              <a:rPr lang="en-US" dirty="0"/>
              <a:t>Trump’s NAFTA goal of reducing the trade deficit with Mexico</a:t>
            </a:r>
          </a:p>
          <a:p>
            <a:pPr marL="971550" lvl="1" indent="-514350">
              <a:buFont typeface="+mj-lt"/>
              <a:buAutoNum type="alphaLcParenR"/>
            </a:pPr>
            <a:r>
              <a:rPr lang="en-US" dirty="0"/>
              <a:t>Democrat’s policies of added spending that will increase the trade deficit</a:t>
            </a:r>
          </a:p>
          <a:p>
            <a:pPr marL="971550" lvl="1" indent="-514350">
              <a:buFont typeface="+mj-lt"/>
              <a:buAutoNum type="alphaLcParenR"/>
            </a:pPr>
            <a:endParaRPr lang="en-US" dirty="0"/>
          </a:p>
          <a:p>
            <a:pPr marL="971550" lvl="1" indent="-514350">
              <a:buFont typeface="+mj-lt"/>
              <a:buAutoNum type="alphaLcParenR"/>
            </a:pPr>
            <a:endParaRPr lang="en-US" dirty="0"/>
          </a:p>
        </p:txBody>
      </p:sp>
      <p:sp>
        <p:nvSpPr>
          <p:cNvPr id="2" name="Title 1"/>
          <p:cNvSpPr>
            <a:spLocks noGrp="1"/>
          </p:cNvSpPr>
          <p:nvPr>
            <p:ph type="title"/>
          </p:nvPr>
        </p:nvSpPr>
        <p:spPr/>
        <p:txBody>
          <a:bodyPr/>
          <a:lstStyle/>
          <a:p>
            <a:r>
              <a:rPr lang="en-US" dirty="0"/>
              <a:t>Clicker Question</a:t>
            </a:r>
          </a:p>
        </p:txBody>
      </p:sp>
      <p:sp>
        <p:nvSpPr>
          <p:cNvPr id="6" name="TextBox 5"/>
          <p:cNvSpPr txBox="1"/>
          <p:nvPr/>
        </p:nvSpPr>
        <p:spPr>
          <a:xfrm>
            <a:off x="457200" y="358140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21C84C6-CC9D-3445-99D0-A017799E1F89}"/>
              </a:ext>
            </a:extLst>
          </p:cNvPr>
          <p:cNvSpPr>
            <a:spLocks noGrp="1"/>
          </p:cNvSpPr>
          <p:nvPr>
            <p:ph type="ftr" sz="quarter" idx="11"/>
          </p:nvPr>
        </p:nvSpPr>
        <p:spPr/>
        <p:txBody>
          <a:bodyPr/>
          <a:lstStyle/>
          <a:p>
            <a:r>
              <a:rPr lang="en-US"/>
              <a:t>Lecture 3:  Deficits</a:t>
            </a:r>
          </a:p>
        </p:txBody>
      </p:sp>
      <p:sp>
        <p:nvSpPr>
          <p:cNvPr id="4" name="Slide Number Placeholder 3">
            <a:extLst>
              <a:ext uri="{FF2B5EF4-FFF2-40B4-BE49-F238E27FC236}">
                <a16:creationId xmlns:a16="http://schemas.microsoft.com/office/drawing/2014/main" id="{F3DE1B37-EDAD-FF4C-9EE0-C46622844546}"/>
              </a:ext>
            </a:extLst>
          </p:cNvPr>
          <p:cNvSpPr>
            <a:spLocks noGrp="1"/>
          </p:cNvSpPr>
          <p:nvPr>
            <p:ph type="sldNum" sz="quarter" idx="12"/>
          </p:nvPr>
        </p:nvSpPr>
        <p:spPr/>
        <p:txBody>
          <a:bodyPr/>
          <a:lstStyle/>
          <a:p>
            <a:pPr>
              <a:defRPr/>
            </a:pPr>
            <a:fld id="{659DFB22-C7E9-9E4B-8431-4E4E88AD005A}" type="slidenum">
              <a:rPr lang="en-US" smtClean="0"/>
              <a:pPr>
                <a:defRPr/>
              </a:pPr>
              <a:t>33</a:t>
            </a:fld>
            <a:endParaRPr lang="en-US"/>
          </a:p>
        </p:txBody>
      </p:sp>
    </p:spTree>
    <p:extLst>
      <p:ext uri="{BB962C8B-B14F-4D97-AF65-F5344CB8AC3E}">
        <p14:creationId xmlns:p14="http://schemas.microsoft.com/office/powerpoint/2010/main" val="329443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2"/>
          </p:nvPr>
        </p:nvSpPr>
        <p:spPr>
          <a:noFill/>
        </p:spPr>
        <p:txBody>
          <a:bodyPr/>
          <a:lstStyle/>
          <a:p>
            <a:fld id="{A590BC6E-730D-2B4E-B3A2-DF6CE90C992D}" type="slidenum">
              <a:rPr lang="en-US" smtClean="0"/>
              <a:pPr/>
              <a:t>34</a:t>
            </a:fld>
            <a:endParaRPr lang="en-US"/>
          </a:p>
        </p:txBody>
      </p:sp>
      <p:sp>
        <p:nvSpPr>
          <p:cNvPr id="57348" name="Rectangle 2"/>
          <p:cNvSpPr>
            <a:spLocks noGrp="1" noChangeArrowheads="1"/>
          </p:cNvSpPr>
          <p:nvPr>
            <p:ph type="title"/>
          </p:nvPr>
        </p:nvSpPr>
        <p:spPr/>
        <p:txBody>
          <a:bodyPr/>
          <a:lstStyle/>
          <a:p>
            <a:pPr eaLnBrk="1" hangingPunct="1"/>
            <a:r>
              <a:rPr lang="en-US" sz="4000" dirty="0"/>
              <a:t>What about </a:t>
            </a:r>
            <a:r>
              <a:rPr lang="en-US" sz="4000" u="sng" dirty="0"/>
              <a:t>Bilateral</a:t>
            </a:r>
            <a:r>
              <a:rPr lang="en-US" sz="4000" dirty="0"/>
              <a:t> imbalances?</a:t>
            </a:r>
          </a:p>
        </p:txBody>
      </p:sp>
      <p:sp>
        <p:nvSpPr>
          <p:cNvPr id="367619" name="Rectangle 3"/>
          <p:cNvSpPr>
            <a:spLocks noGrp="1" noChangeArrowheads="1"/>
          </p:cNvSpPr>
          <p:nvPr>
            <p:ph type="body" idx="1"/>
          </p:nvPr>
        </p:nvSpPr>
        <p:spPr>
          <a:xfrm>
            <a:off x="457200" y="1600200"/>
            <a:ext cx="8229600" cy="4635500"/>
          </a:xfrm>
        </p:spPr>
        <p:txBody>
          <a:bodyPr/>
          <a:lstStyle/>
          <a:p>
            <a:pPr eaLnBrk="1" hangingPunct="1"/>
            <a:r>
              <a:rPr lang="en-US" sz="2800" dirty="0"/>
              <a:t>There is no reason why bilateral trade should be balanced</a:t>
            </a:r>
          </a:p>
          <a:p>
            <a:pPr lvl="1" eaLnBrk="1" hangingPunct="1"/>
            <a:r>
              <a:rPr lang="en-US" sz="2400" dirty="0"/>
              <a:t>Depending on who is exporting and importing what, it may make sense for a country to</a:t>
            </a:r>
          </a:p>
          <a:p>
            <a:pPr lvl="2" eaLnBrk="1" hangingPunct="1"/>
            <a:r>
              <a:rPr lang="en-US" sz="2000" dirty="0"/>
              <a:t>Mainly buy (import) from one country, and</a:t>
            </a:r>
          </a:p>
          <a:p>
            <a:pPr lvl="2" eaLnBrk="1" hangingPunct="1"/>
            <a:r>
              <a:rPr lang="en-US" sz="2000" dirty="0"/>
              <a:t>Mainly sell (export) to another country</a:t>
            </a:r>
          </a:p>
          <a:p>
            <a:pPr eaLnBrk="1" hangingPunct="1"/>
            <a:r>
              <a:rPr lang="en-US" sz="2800" dirty="0"/>
              <a:t>Example</a:t>
            </a:r>
          </a:p>
          <a:p>
            <a:pPr lvl="1" eaLnBrk="1" hangingPunct="1"/>
            <a:r>
              <a:rPr lang="en-US" sz="2400" dirty="0"/>
              <a:t>China has lots of labor but few natural resources</a:t>
            </a:r>
          </a:p>
          <a:p>
            <a:pPr lvl="2" eaLnBrk="1" hangingPunct="1"/>
            <a:r>
              <a:rPr lang="en-US" sz="2000" dirty="0"/>
              <a:t>So it imports resources from Australia, and</a:t>
            </a:r>
          </a:p>
          <a:p>
            <a:pPr lvl="2" eaLnBrk="1" hangingPunct="1"/>
            <a:r>
              <a:rPr lang="en-US" sz="2000" dirty="0"/>
              <a:t>Exports manufactures to the US</a:t>
            </a:r>
          </a:p>
          <a:p>
            <a:pPr lvl="2" eaLnBrk="1" hangingPunct="1"/>
            <a:endParaRPr lang="en-US" dirty="0"/>
          </a:p>
        </p:txBody>
      </p:sp>
      <p:sp>
        <p:nvSpPr>
          <p:cNvPr id="6" name="Footer Placeholder 3"/>
          <p:cNvSpPr>
            <a:spLocks noGrp="1"/>
          </p:cNvSpPr>
          <p:nvPr>
            <p:ph type="ftr" sz="quarter" idx="11"/>
          </p:nvPr>
        </p:nvSpPr>
        <p:spPr>
          <a:xfrm>
            <a:off x="3124200" y="6245225"/>
            <a:ext cx="2895600" cy="476250"/>
          </a:xfrm>
        </p:spPr>
        <p:txBody>
          <a:bodyPr/>
          <a:lstStyle/>
          <a:p>
            <a:r>
              <a:rPr lang="en-US"/>
              <a:t>Lecture 3:  Deficits</a:t>
            </a:r>
            <a:endParaRPr lang="en-US" dirty="0"/>
          </a:p>
        </p:txBody>
      </p:sp>
    </p:spTree>
    <p:extLst>
      <p:ext uri="{BB962C8B-B14F-4D97-AF65-F5344CB8AC3E}">
        <p14:creationId xmlns:p14="http://schemas.microsoft.com/office/powerpoint/2010/main" val="1197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76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76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76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761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761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761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761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76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2"/>
          </p:nvPr>
        </p:nvSpPr>
        <p:spPr>
          <a:noFill/>
        </p:spPr>
        <p:txBody>
          <a:bodyPr/>
          <a:lstStyle/>
          <a:p>
            <a:fld id="{A590BC6E-730D-2B4E-B3A2-DF6CE90C992D}" type="slidenum">
              <a:rPr lang="en-US" smtClean="0"/>
              <a:pPr/>
              <a:t>35</a:t>
            </a:fld>
            <a:endParaRPr lang="en-US"/>
          </a:p>
        </p:txBody>
      </p:sp>
      <p:sp>
        <p:nvSpPr>
          <p:cNvPr id="57348" name="Rectangle 2"/>
          <p:cNvSpPr>
            <a:spLocks noGrp="1" noChangeArrowheads="1"/>
          </p:cNvSpPr>
          <p:nvPr>
            <p:ph type="title"/>
          </p:nvPr>
        </p:nvSpPr>
        <p:spPr/>
        <p:txBody>
          <a:bodyPr/>
          <a:lstStyle/>
          <a:p>
            <a:pPr eaLnBrk="1" hangingPunct="1"/>
            <a:r>
              <a:rPr lang="en-US" sz="4000" dirty="0"/>
              <a:t>What about </a:t>
            </a:r>
            <a:r>
              <a:rPr lang="en-US" sz="4000" u="sng" dirty="0"/>
              <a:t>Bilateral</a:t>
            </a:r>
            <a:r>
              <a:rPr lang="en-US" sz="4000" dirty="0"/>
              <a:t> imbalances?</a:t>
            </a:r>
          </a:p>
        </p:txBody>
      </p:sp>
      <p:sp>
        <p:nvSpPr>
          <p:cNvPr id="367619" name="Rectangle 3"/>
          <p:cNvSpPr>
            <a:spLocks noGrp="1" noChangeArrowheads="1"/>
          </p:cNvSpPr>
          <p:nvPr>
            <p:ph type="body" idx="1"/>
          </p:nvPr>
        </p:nvSpPr>
        <p:spPr>
          <a:xfrm>
            <a:off x="457200" y="1600200"/>
            <a:ext cx="8229600" cy="4635500"/>
          </a:xfrm>
        </p:spPr>
        <p:txBody>
          <a:bodyPr/>
          <a:lstStyle/>
          <a:p>
            <a:pPr eaLnBrk="1" hangingPunct="1"/>
            <a:r>
              <a:rPr lang="en-US" sz="2800" dirty="0"/>
              <a:t>Can tariffs change bilateral imbalances?</a:t>
            </a:r>
          </a:p>
          <a:p>
            <a:pPr lvl="1" eaLnBrk="1" hangingPunct="1"/>
            <a:r>
              <a:rPr lang="en-US" sz="2400" dirty="0"/>
              <a:t>Yes</a:t>
            </a:r>
          </a:p>
          <a:p>
            <a:pPr lvl="1" eaLnBrk="1" hangingPunct="1"/>
            <a:r>
              <a:rPr lang="en-US" sz="2400" dirty="0"/>
              <a:t>Tariffs on one country won’t change how much we import overall, but they can change from whom we import</a:t>
            </a:r>
          </a:p>
          <a:p>
            <a:pPr lvl="1" eaLnBrk="1" hangingPunct="1"/>
            <a:r>
              <a:rPr lang="en-US" sz="2400" dirty="0"/>
              <a:t>The tariff on imports from China should</a:t>
            </a:r>
          </a:p>
          <a:p>
            <a:pPr lvl="2" eaLnBrk="1" hangingPunct="1"/>
            <a:r>
              <a:rPr lang="en-US" dirty="0"/>
              <a:t>Reduce our bilateral deficit with China</a:t>
            </a:r>
          </a:p>
          <a:p>
            <a:pPr lvl="2" eaLnBrk="1" hangingPunct="1"/>
            <a:r>
              <a:rPr lang="en-US" dirty="0"/>
              <a:t>Increase our deficit with other countries, as we import the goods from them instead of from China</a:t>
            </a:r>
          </a:p>
        </p:txBody>
      </p:sp>
      <p:sp>
        <p:nvSpPr>
          <p:cNvPr id="6" name="Footer Placeholder 3"/>
          <p:cNvSpPr>
            <a:spLocks noGrp="1"/>
          </p:cNvSpPr>
          <p:nvPr>
            <p:ph type="ftr" sz="quarter" idx="11"/>
          </p:nvPr>
        </p:nvSpPr>
        <p:spPr>
          <a:xfrm>
            <a:off x="3124200" y="6245225"/>
            <a:ext cx="2895600" cy="476250"/>
          </a:xfrm>
        </p:spPr>
        <p:txBody>
          <a:bodyPr/>
          <a:lstStyle/>
          <a:p>
            <a:r>
              <a:rPr lang="en-US"/>
              <a:t>Lecture 3:  Deficits</a:t>
            </a:r>
            <a:endParaRPr lang="en-US" dirty="0"/>
          </a:p>
        </p:txBody>
      </p:sp>
    </p:spTree>
    <p:extLst>
      <p:ext uri="{BB962C8B-B14F-4D97-AF65-F5344CB8AC3E}">
        <p14:creationId xmlns:p14="http://schemas.microsoft.com/office/powerpoint/2010/main" val="141072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76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76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76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761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761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76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9"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a:t>
            </a:r>
          </a:p>
        </p:txBody>
      </p:sp>
      <p:sp>
        <p:nvSpPr>
          <p:cNvPr id="3" name="Content Placeholder 2"/>
          <p:cNvSpPr>
            <a:spLocks noGrp="1"/>
          </p:cNvSpPr>
          <p:nvPr>
            <p:ph idx="1"/>
          </p:nvPr>
        </p:nvSpPr>
        <p:spPr>
          <a:xfrm>
            <a:off x="457200" y="1524000"/>
            <a:ext cx="8229600" cy="4572000"/>
          </a:xfrm>
        </p:spPr>
        <p:txBody>
          <a:bodyPr/>
          <a:lstStyle/>
          <a:p>
            <a:pPr marL="0" indent="0">
              <a:buNone/>
            </a:pPr>
            <a:r>
              <a:rPr lang="en-US" sz="2800" dirty="0"/>
              <a:t>Why do President Trump and others see trade deficits of the US, both overall and bilateral, as bad?  </a:t>
            </a:r>
          </a:p>
          <a:p>
            <a:pPr marL="0" indent="0">
              <a:buNone/>
            </a:pPr>
            <a:endParaRPr lang="en-US" sz="2800" dirty="0"/>
          </a:p>
          <a:p>
            <a:pPr marL="0" indent="0">
              <a:buNone/>
            </a:pPr>
            <a:r>
              <a:rPr lang="en-US" sz="2800" dirty="0"/>
              <a:t>Do they see them as signs of bad US policies or of bad policies of other countries?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36</a:t>
            </a:fld>
            <a:endParaRPr lang="en-US"/>
          </a:p>
        </p:txBody>
      </p:sp>
      <p:sp>
        <p:nvSpPr>
          <p:cNvPr id="8" name="Footer Placeholder 3"/>
          <p:cNvSpPr>
            <a:spLocks noGrp="1"/>
          </p:cNvSpPr>
          <p:nvPr>
            <p:ph type="ftr" sz="quarter" idx="11"/>
          </p:nvPr>
        </p:nvSpPr>
        <p:spPr>
          <a:xfrm>
            <a:off x="3124200" y="6245225"/>
            <a:ext cx="2895600" cy="476250"/>
          </a:xfrm>
        </p:spPr>
        <p:txBody>
          <a:bodyPr/>
          <a:lstStyle/>
          <a:p>
            <a:r>
              <a:rPr lang="en-US"/>
              <a:t>Lecture 3:  Deficits</a:t>
            </a:r>
          </a:p>
        </p:txBody>
      </p:sp>
    </p:spTree>
    <p:extLst>
      <p:ext uri="{BB962C8B-B14F-4D97-AF65-F5344CB8AC3E}">
        <p14:creationId xmlns:p14="http://schemas.microsoft.com/office/powerpoint/2010/main" val="1544876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Lecture 3:  Deficits</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37</a:t>
            </a:fld>
            <a:endParaRPr lang="en-US">
              <a:latin typeface="Arial" pitchFamily="-109" charset="0"/>
            </a:endParaRPr>
          </a:p>
        </p:txBody>
      </p:sp>
      <p:sp>
        <p:nvSpPr>
          <p:cNvPr id="29700"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Class 3 </a:t>
            </a:r>
            <a:r>
              <a:rPr lang="en-US" dirty="0">
                <a:ea typeface="ＭＳ Ｐゴシック" pitchFamily="-109" charset="-128"/>
                <a:cs typeface="ＭＳ Ｐゴシック" pitchFamily="-109" charset="-128"/>
              </a:rPr>
              <a:t>Outline</a:t>
            </a:r>
          </a:p>
        </p:txBody>
      </p:sp>
      <p:sp>
        <p:nvSpPr>
          <p:cNvPr id="29701" name="Rectangle 3"/>
          <p:cNvSpPr>
            <a:spLocks noGrp="1" noChangeArrowheads="1"/>
          </p:cNvSpPr>
          <p:nvPr>
            <p:ph type="body" idx="1"/>
          </p:nvPr>
        </p:nvSpPr>
        <p:spPr/>
        <p:txBody>
          <a:bodyPr/>
          <a:lstStyle/>
          <a:p>
            <a:pPr eaLnBrk="1" hangingPunct="1">
              <a:buFontTx/>
              <a:buNone/>
            </a:pPr>
            <a:r>
              <a:rPr lang="en-US" dirty="0">
                <a:solidFill>
                  <a:schemeClr val="bg1">
                    <a:lumMod val="75000"/>
                  </a:schemeClr>
                </a:solidFill>
              </a:rPr>
              <a:t>Trade Deficits; Currency Manipulation</a:t>
            </a:r>
          </a:p>
          <a:p>
            <a:pPr eaLnBrk="1" hangingPunct="1"/>
            <a:r>
              <a:rPr lang="en-US" dirty="0">
                <a:solidFill>
                  <a:schemeClr val="bg1">
                    <a:lumMod val="75000"/>
                  </a:schemeClr>
                </a:solidFill>
                <a:ea typeface="ＭＳ Ｐゴシック" pitchFamily="-109" charset="-128"/>
                <a:cs typeface="ＭＳ Ｐゴシック" pitchFamily="-109" charset="-128"/>
              </a:rPr>
              <a:t>Trade deficits</a:t>
            </a:r>
          </a:p>
          <a:p>
            <a:pPr lvl="1" eaLnBrk="1" hangingPunct="1"/>
            <a:r>
              <a:rPr lang="en-US" dirty="0">
                <a:solidFill>
                  <a:schemeClr val="bg1">
                    <a:lumMod val="75000"/>
                  </a:schemeClr>
                </a:solidFill>
                <a:ea typeface="ＭＳ Ｐゴシック" pitchFamily="-109" charset="-128"/>
                <a:cs typeface="ＭＳ Ｐゴシック" pitchFamily="-109" charset="-128"/>
              </a:rPr>
              <a:t>Definitions</a:t>
            </a:r>
          </a:p>
          <a:p>
            <a:pPr lvl="1" eaLnBrk="1" hangingPunct="1"/>
            <a:r>
              <a:rPr lang="en-US" dirty="0">
                <a:solidFill>
                  <a:schemeClr val="bg1">
                    <a:lumMod val="75000"/>
                  </a:schemeClr>
                </a:solidFill>
                <a:ea typeface="ＭＳ Ｐゴシック" pitchFamily="-109" charset="-128"/>
                <a:cs typeface="ＭＳ Ｐゴシック" pitchFamily="-109" charset="-128"/>
              </a:rPr>
              <a:t>What they </a:t>
            </a:r>
            <a:r>
              <a:rPr lang="en-US" b="1" dirty="0">
                <a:solidFill>
                  <a:schemeClr val="bg1">
                    <a:lumMod val="75000"/>
                  </a:schemeClr>
                </a:solidFill>
                <a:ea typeface="ＭＳ Ｐゴシック" pitchFamily="-109" charset="-128"/>
                <a:cs typeface="ＭＳ Ｐゴシック" pitchFamily="-109" charset="-128"/>
              </a:rPr>
              <a:t>do </a:t>
            </a:r>
            <a:r>
              <a:rPr lang="en-US" dirty="0">
                <a:solidFill>
                  <a:schemeClr val="bg1">
                    <a:lumMod val="75000"/>
                  </a:schemeClr>
                </a:solidFill>
                <a:ea typeface="ＭＳ Ｐゴシック" pitchFamily="-109" charset="-128"/>
                <a:cs typeface="ＭＳ Ｐゴシック" pitchFamily="-109" charset="-128"/>
              </a:rPr>
              <a:t>and</a:t>
            </a:r>
            <a:r>
              <a:rPr lang="en-US" b="1" dirty="0">
                <a:solidFill>
                  <a:schemeClr val="bg1">
                    <a:lumMod val="75000"/>
                  </a:schemeClr>
                </a:solidFill>
                <a:ea typeface="ＭＳ Ｐゴシック" pitchFamily="-109" charset="-128"/>
                <a:cs typeface="ＭＳ Ｐゴシック" pitchFamily="-109" charset="-128"/>
              </a:rPr>
              <a:t> do not</a:t>
            </a:r>
            <a:r>
              <a:rPr lang="en-US" dirty="0">
                <a:solidFill>
                  <a:schemeClr val="bg1">
                    <a:lumMod val="75000"/>
                  </a:schemeClr>
                </a:solidFill>
                <a:ea typeface="ＭＳ Ｐゴシック" pitchFamily="-109" charset="-128"/>
                <a:cs typeface="ＭＳ Ｐゴシック" pitchFamily="-109" charset="-128"/>
              </a:rPr>
              <a:t> mean</a:t>
            </a:r>
          </a:p>
          <a:p>
            <a:pPr lvl="1" eaLnBrk="1" hangingPunct="1"/>
            <a:r>
              <a:rPr lang="en-US" dirty="0">
                <a:solidFill>
                  <a:schemeClr val="bg1">
                    <a:lumMod val="75000"/>
                  </a:schemeClr>
                </a:solidFill>
                <a:ea typeface="ＭＳ Ｐゴシック" pitchFamily="-109" charset="-128"/>
                <a:cs typeface="ＭＳ Ｐゴシック" pitchFamily="-109" charset="-128"/>
              </a:rPr>
              <a:t>Are they a problem?</a:t>
            </a:r>
          </a:p>
          <a:p>
            <a:pPr eaLnBrk="1" hangingPunct="1"/>
            <a:r>
              <a:rPr lang="en-US" dirty="0">
                <a:ea typeface="ＭＳ Ｐゴシック" pitchFamily="-109" charset="-128"/>
                <a:cs typeface="ＭＳ Ｐゴシック" pitchFamily="-109" charset="-128"/>
              </a:rPr>
              <a:t>Currency manipulation</a:t>
            </a:r>
          </a:p>
          <a:p>
            <a:pPr lvl="1" eaLnBrk="1" hangingPunct="1"/>
            <a:r>
              <a:rPr lang="en-US" dirty="0">
                <a:ea typeface="ＭＳ Ｐゴシック" pitchFamily="-109" charset="-128"/>
                <a:cs typeface="ＭＳ Ｐゴシック" pitchFamily="-109" charset="-128"/>
              </a:rPr>
              <a:t>How it can be done</a:t>
            </a:r>
          </a:p>
          <a:p>
            <a:pPr lvl="1" eaLnBrk="1" hangingPunct="1"/>
            <a:r>
              <a:rPr lang="en-US" dirty="0">
                <a:solidFill>
                  <a:schemeClr val="bg1">
                    <a:lumMod val="75000"/>
                  </a:schemeClr>
                </a:solidFill>
                <a:ea typeface="ＭＳ Ｐゴシック" pitchFamily="-109" charset="-128"/>
                <a:cs typeface="ＭＳ Ｐゴシック" pitchFamily="-109" charset="-128"/>
              </a:rPr>
              <a:t>Criteria for naming it</a:t>
            </a:r>
          </a:p>
          <a:p>
            <a:pPr lvl="1" eaLnBrk="1" hangingPunct="1"/>
            <a:r>
              <a:rPr lang="en-US" dirty="0">
                <a:solidFill>
                  <a:schemeClr val="bg1">
                    <a:lumMod val="75000"/>
                  </a:schemeClr>
                </a:solidFill>
                <a:ea typeface="ＭＳ Ｐゴシック" pitchFamily="-109" charset="-128"/>
                <a:cs typeface="ＭＳ Ｐゴシック" pitchFamily="-109" charset="-128"/>
              </a:rPr>
              <a:t>China’s currency</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5378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Exchange Rates</a:t>
            </a:r>
          </a:p>
        </p:txBody>
      </p:sp>
      <p:sp>
        <p:nvSpPr>
          <p:cNvPr id="3" name="Content Placeholder 2"/>
          <p:cNvSpPr>
            <a:spLocks noGrp="1"/>
          </p:cNvSpPr>
          <p:nvPr>
            <p:ph idx="1"/>
          </p:nvPr>
        </p:nvSpPr>
        <p:spPr/>
        <p:txBody>
          <a:bodyPr/>
          <a:lstStyle/>
          <a:p>
            <a:r>
              <a:rPr lang="en-US" dirty="0"/>
              <a:t>How are they determined?</a:t>
            </a:r>
          </a:p>
          <a:p>
            <a:pPr lvl="1"/>
            <a:r>
              <a:rPr lang="en-US" dirty="0"/>
              <a:t>By markets </a:t>
            </a:r>
            <a:r>
              <a:rPr lang="mr-IN" dirty="0"/>
              <a:t>–</a:t>
            </a:r>
            <a:r>
              <a:rPr lang="en-US" dirty="0"/>
              <a:t> supply and demand</a:t>
            </a:r>
          </a:p>
          <a:p>
            <a:pPr lvl="2"/>
            <a:r>
              <a:rPr lang="en-US" dirty="0"/>
              <a:t>In countries with a “floating exchange rate,” that’s all: </a:t>
            </a:r>
          </a:p>
          <a:p>
            <a:pPr lvl="3"/>
            <a:r>
              <a:rPr lang="en-US" dirty="0"/>
              <a:t>US, EU, Canada, Mexico, and others</a:t>
            </a:r>
          </a:p>
          <a:p>
            <a:pPr lvl="1"/>
            <a:r>
              <a:rPr lang="en-US" dirty="0"/>
              <a:t>By governments intervening in markets</a:t>
            </a:r>
          </a:p>
          <a:p>
            <a:pPr lvl="2"/>
            <a:r>
              <a:rPr lang="en-US" dirty="0"/>
              <a:t>Selling their own currency and buying others to push their currency down</a:t>
            </a:r>
          </a:p>
          <a:p>
            <a:pPr lvl="2"/>
            <a:r>
              <a:rPr lang="en-US" dirty="0"/>
              <a:t>Buying their own currency and selling others to push their currency up</a:t>
            </a:r>
          </a:p>
          <a:p>
            <a:pPr lvl="1"/>
            <a:endParaRPr lang="en-US" dirty="0"/>
          </a:p>
        </p:txBody>
      </p:sp>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38</a:t>
            </a:fld>
            <a:endParaRPr lang="en-US"/>
          </a:p>
        </p:txBody>
      </p:sp>
    </p:spTree>
    <p:extLst>
      <p:ext uri="{BB962C8B-B14F-4D97-AF65-F5344CB8AC3E}">
        <p14:creationId xmlns:p14="http://schemas.microsoft.com/office/powerpoint/2010/main" val="13053572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Exchange Rates</a:t>
            </a:r>
          </a:p>
        </p:txBody>
      </p:sp>
      <p:sp>
        <p:nvSpPr>
          <p:cNvPr id="3" name="Content Placeholder 2"/>
          <p:cNvSpPr>
            <a:spLocks noGrp="1"/>
          </p:cNvSpPr>
          <p:nvPr>
            <p:ph idx="1"/>
          </p:nvPr>
        </p:nvSpPr>
        <p:spPr/>
        <p:txBody>
          <a:bodyPr/>
          <a:lstStyle/>
          <a:p>
            <a:r>
              <a:rPr lang="en-US" dirty="0"/>
              <a:t>Exchange-market intervention</a:t>
            </a:r>
          </a:p>
          <a:p>
            <a:pPr lvl="1"/>
            <a:r>
              <a:rPr lang="en-US" dirty="0"/>
              <a:t>Is done, if at all, by the Central Bank (CB)</a:t>
            </a:r>
          </a:p>
          <a:p>
            <a:pPr lvl="1"/>
            <a:r>
              <a:rPr lang="en-US" dirty="0"/>
              <a:t>Requires “International Reserves”</a:t>
            </a:r>
          </a:p>
          <a:p>
            <a:pPr lvl="2"/>
            <a:r>
              <a:rPr lang="en-US" dirty="0"/>
              <a:t>Of foreign currencies (usually the US dollar), or</a:t>
            </a:r>
          </a:p>
          <a:p>
            <a:pPr lvl="2"/>
            <a:r>
              <a:rPr lang="en-US" dirty="0"/>
              <a:t>Of foreign assets denominated in foreign currency</a:t>
            </a:r>
          </a:p>
          <a:p>
            <a:pPr lvl="1"/>
            <a:r>
              <a:rPr lang="en-US" dirty="0"/>
              <a:t>Reserves </a:t>
            </a:r>
          </a:p>
          <a:p>
            <a:pPr lvl="2"/>
            <a:r>
              <a:rPr lang="en-US" dirty="0"/>
              <a:t>Rise when intervention pushes down the domestic currency (since CB buys $)</a:t>
            </a:r>
          </a:p>
          <a:p>
            <a:pPr lvl="2"/>
            <a:r>
              <a:rPr lang="en-US" dirty="0"/>
              <a:t>Fall when intervention pushes up the domestic currency (since CB sells $)</a:t>
            </a:r>
          </a:p>
          <a:p>
            <a:pPr lvl="1"/>
            <a:endParaRPr lang="en-US" dirty="0"/>
          </a:p>
        </p:txBody>
      </p:sp>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39</a:t>
            </a:fld>
            <a:endParaRPr lang="en-US"/>
          </a:p>
        </p:txBody>
      </p:sp>
    </p:spTree>
    <p:extLst>
      <p:ext uri="{BB962C8B-B14F-4D97-AF65-F5344CB8AC3E}">
        <p14:creationId xmlns:p14="http://schemas.microsoft.com/office/powerpoint/2010/main" val="1727790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Lecture 3:  Deficits</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4</a:t>
            </a:fld>
            <a:endParaRPr lang="en-US">
              <a:latin typeface="Arial" pitchFamily="-109" charset="0"/>
            </a:endParaRPr>
          </a:p>
        </p:txBody>
      </p:sp>
      <p:sp>
        <p:nvSpPr>
          <p:cNvPr id="29700"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Class 3 </a:t>
            </a:r>
            <a:r>
              <a:rPr lang="en-US" dirty="0">
                <a:ea typeface="ＭＳ Ｐゴシック" pitchFamily="-109" charset="-128"/>
                <a:cs typeface="ＭＳ Ｐゴシック" pitchFamily="-109" charset="-128"/>
              </a:rPr>
              <a:t>Outline</a:t>
            </a:r>
          </a:p>
        </p:txBody>
      </p:sp>
      <p:sp>
        <p:nvSpPr>
          <p:cNvPr id="29701" name="Rectangle 3"/>
          <p:cNvSpPr>
            <a:spLocks noGrp="1" noChangeArrowheads="1"/>
          </p:cNvSpPr>
          <p:nvPr>
            <p:ph type="body" idx="1"/>
          </p:nvPr>
        </p:nvSpPr>
        <p:spPr/>
        <p:txBody>
          <a:bodyPr/>
          <a:lstStyle/>
          <a:p>
            <a:pPr eaLnBrk="1" hangingPunct="1">
              <a:buFontTx/>
              <a:buNone/>
            </a:pPr>
            <a:r>
              <a:rPr lang="en-US" dirty="0">
                <a:solidFill>
                  <a:schemeClr val="bg1">
                    <a:lumMod val="75000"/>
                  </a:schemeClr>
                </a:solidFill>
              </a:rPr>
              <a:t>Trade Deficits; Currency Manipulation</a:t>
            </a:r>
          </a:p>
          <a:p>
            <a:pPr eaLnBrk="1" hangingPunct="1"/>
            <a:r>
              <a:rPr lang="en-US" dirty="0">
                <a:ea typeface="ＭＳ Ｐゴシック" pitchFamily="-109" charset="-128"/>
                <a:cs typeface="ＭＳ Ｐゴシック" pitchFamily="-109" charset="-128"/>
              </a:rPr>
              <a:t>Trade deficits</a:t>
            </a:r>
          </a:p>
          <a:p>
            <a:pPr lvl="1" eaLnBrk="1" hangingPunct="1"/>
            <a:r>
              <a:rPr lang="en-US" dirty="0">
                <a:ea typeface="ＭＳ Ｐゴシック" pitchFamily="-109" charset="-128"/>
                <a:cs typeface="ＭＳ Ｐゴシック" pitchFamily="-109" charset="-128"/>
              </a:rPr>
              <a:t>Definitions</a:t>
            </a:r>
          </a:p>
          <a:p>
            <a:pPr lvl="1" eaLnBrk="1" hangingPunct="1"/>
            <a:r>
              <a:rPr lang="en-US" dirty="0">
                <a:solidFill>
                  <a:schemeClr val="bg1">
                    <a:lumMod val="75000"/>
                  </a:schemeClr>
                </a:solidFill>
                <a:ea typeface="ＭＳ Ｐゴシック" pitchFamily="-109" charset="-128"/>
                <a:cs typeface="ＭＳ Ｐゴシック" pitchFamily="-109" charset="-128"/>
              </a:rPr>
              <a:t>What they </a:t>
            </a:r>
            <a:r>
              <a:rPr lang="en-US" b="1" dirty="0">
                <a:solidFill>
                  <a:schemeClr val="bg1">
                    <a:lumMod val="75000"/>
                  </a:schemeClr>
                </a:solidFill>
                <a:ea typeface="ＭＳ Ｐゴシック" pitchFamily="-109" charset="-128"/>
                <a:cs typeface="ＭＳ Ｐゴシック" pitchFamily="-109" charset="-128"/>
              </a:rPr>
              <a:t>do </a:t>
            </a:r>
            <a:r>
              <a:rPr lang="en-US" dirty="0">
                <a:solidFill>
                  <a:schemeClr val="bg1">
                    <a:lumMod val="75000"/>
                  </a:schemeClr>
                </a:solidFill>
                <a:ea typeface="ＭＳ Ｐゴシック" pitchFamily="-109" charset="-128"/>
                <a:cs typeface="ＭＳ Ｐゴシック" pitchFamily="-109" charset="-128"/>
              </a:rPr>
              <a:t>and</a:t>
            </a:r>
            <a:r>
              <a:rPr lang="en-US" b="1" dirty="0">
                <a:solidFill>
                  <a:schemeClr val="bg1">
                    <a:lumMod val="75000"/>
                  </a:schemeClr>
                </a:solidFill>
                <a:ea typeface="ＭＳ Ｐゴシック" pitchFamily="-109" charset="-128"/>
                <a:cs typeface="ＭＳ Ｐゴシック" pitchFamily="-109" charset="-128"/>
              </a:rPr>
              <a:t> do not</a:t>
            </a:r>
            <a:r>
              <a:rPr lang="en-US" dirty="0">
                <a:solidFill>
                  <a:schemeClr val="bg1">
                    <a:lumMod val="75000"/>
                  </a:schemeClr>
                </a:solidFill>
                <a:ea typeface="ＭＳ Ｐゴシック" pitchFamily="-109" charset="-128"/>
                <a:cs typeface="ＭＳ Ｐゴシック" pitchFamily="-109" charset="-128"/>
              </a:rPr>
              <a:t> mean</a:t>
            </a:r>
          </a:p>
          <a:p>
            <a:pPr lvl="1" eaLnBrk="1" hangingPunct="1"/>
            <a:r>
              <a:rPr lang="en-US" dirty="0">
                <a:solidFill>
                  <a:schemeClr val="bg1">
                    <a:lumMod val="75000"/>
                  </a:schemeClr>
                </a:solidFill>
                <a:ea typeface="ＭＳ Ｐゴシック" pitchFamily="-109" charset="-128"/>
                <a:cs typeface="ＭＳ Ｐゴシック" pitchFamily="-109" charset="-128"/>
              </a:rPr>
              <a:t>Are they a problem?</a:t>
            </a:r>
          </a:p>
          <a:p>
            <a:pPr eaLnBrk="1" hangingPunct="1"/>
            <a:r>
              <a:rPr lang="en-US" dirty="0">
                <a:solidFill>
                  <a:schemeClr val="bg1">
                    <a:lumMod val="75000"/>
                  </a:schemeClr>
                </a:solidFill>
                <a:ea typeface="ＭＳ Ｐゴシック" pitchFamily="-109" charset="-128"/>
                <a:cs typeface="ＭＳ Ｐゴシック" pitchFamily="-109" charset="-128"/>
              </a:rPr>
              <a:t>Currency manipulation</a:t>
            </a:r>
          </a:p>
          <a:p>
            <a:pPr lvl="1" eaLnBrk="1" hangingPunct="1"/>
            <a:r>
              <a:rPr lang="en-US" dirty="0">
                <a:solidFill>
                  <a:schemeClr val="bg1">
                    <a:lumMod val="75000"/>
                  </a:schemeClr>
                </a:solidFill>
                <a:ea typeface="ＭＳ Ｐゴシック" pitchFamily="-109" charset="-128"/>
                <a:cs typeface="ＭＳ Ｐゴシック" pitchFamily="-109" charset="-128"/>
              </a:rPr>
              <a:t>How it can be done</a:t>
            </a:r>
          </a:p>
          <a:p>
            <a:pPr lvl="1" eaLnBrk="1" hangingPunct="1"/>
            <a:r>
              <a:rPr lang="en-US" dirty="0">
                <a:solidFill>
                  <a:schemeClr val="bg1">
                    <a:lumMod val="75000"/>
                  </a:schemeClr>
                </a:solidFill>
                <a:ea typeface="ＭＳ Ｐゴシック" pitchFamily="-109" charset="-128"/>
                <a:cs typeface="ＭＳ Ｐゴシック" pitchFamily="-109" charset="-128"/>
              </a:rPr>
              <a:t>Criteria for naming it</a:t>
            </a:r>
          </a:p>
          <a:p>
            <a:pPr lvl="1" eaLnBrk="1" hangingPunct="1"/>
            <a:r>
              <a:rPr lang="en-US" dirty="0">
                <a:solidFill>
                  <a:schemeClr val="bg1">
                    <a:lumMod val="75000"/>
                  </a:schemeClr>
                </a:solidFill>
                <a:ea typeface="ＭＳ Ｐゴシック" pitchFamily="-109" charset="-128"/>
                <a:cs typeface="ＭＳ Ｐゴシック" pitchFamily="-109" charset="-128"/>
              </a:rPr>
              <a:t>China’s currency</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0461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Exchange Rates</a:t>
            </a:r>
          </a:p>
        </p:txBody>
      </p:sp>
      <p:sp>
        <p:nvSpPr>
          <p:cNvPr id="3" name="Content Placeholder 2"/>
          <p:cNvSpPr>
            <a:spLocks noGrp="1"/>
          </p:cNvSpPr>
          <p:nvPr>
            <p:ph idx="1"/>
          </p:nvPr>
        </p:nvSpPr>
        <p:spPr/>
        <p:txBody>
          <a:bodyPr/>
          <a:lstStyle/>
          <a:p>
            <a:r>
              <a:rPr lang="en-US" sz="2800" dirty="0"/>
              <a:t>Currency Manipulation</a:t>
            </a:r>
          </a:p>
          <a:p>
            <a:pPr lvl="1"/>
            <a:r>
              <a:rPr lang="en-US" sz="2400" dirty="0"/>
              <a:t>Usually defined as intervention intended to reduce the value of a country’s own currency</a:t>
            </a:r>
          </a:p>
          <a:p>
            <a:pPr lvl="2"/>
            <a:r>
              <a:rPr lang="en-US" sz="2000" dirty="0"/>
              <a:t>In order to make its exports more competitive, and</a:t>
            </a:r>
          </a:p>
          <a:p>
            <a:pPr lvl="2"/>
            <a:r>
              <a:rPr lang="en-US" sz="2000" dirty="0"/>
              <a:t>Discourage imports</a:t>
            </a:r>
          </a:p>
          <a:p>
            <a:pPr lvl="1"/>
            <a:r>
              <a:rPr lang="en-US" sz="2400" dirty="0"/>
              <a:t>Other countries object to it, because it reduces their exports</a:t>
            </a:r>
          </a:p>
          <a:p>
            <a:pPr lvl="1"/>
            <a:r>
              <a:rPr lang="en-US" sz="2400" dirty="0"/>
              <a:t>Congress requires the US Treasury Department to report twice a year on currency manipulation</a:t>
            </a:r>
          </a:p>
          <a:p>
            <a:pPr lvl="1"/>
            <a:endParaRPr lang="en-US" dirty="0"/>
          </a:p>
        </p:txBody>
      </p:sp>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40</a:t>
            </a:fld>
            <a:endParaRPr lang="en-US"/>
          </a:p>
        </p:txBody>
      </p:sp>
    </p:spTree>
    <p:extLst>
      <p:ext uri="{BB962C8B-B14F-4D97-AF65-F5344CB8AC3E}">
        <p14:creationId xmlns:p14="http://schemas.microsoft.com/office/powerpoint/2010/main" val="1490525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Exchange Rates</a:t>
            </a:r>
          </a:p>
        </p:txBody>
      </p:sp>
      <p:sp>
        <p:nvSpPr>
          <p:cNvPr id="3" name="Content Placeholder 2"/>
          <p:cNvSpPr>
            <a:spLocks noGrp="1"/>
          </p:cNvSpPr>
          <p:nvPr>
            <p:ph idx="1"/>
          </p:nvPr>
        </p:nvSpPr>
        <p:spPr/>
        <p:txBody>
          <a:bodyPr/>
          <a:lstStyle/>
          <a:p>
            <a:r>
              <a:rPr lang="en-US" sz="2800" dirty="0"/>
              <a:t>Currency Manipulation</a:t>
            </a:r>
          </a:p>
          <a:p>
            <a:pPr lvl="1"/>
            <a:r>
              <a:rPr lang="en-US" sz="2400" dirty="0"/>
              <a:t>Many have accused China, especially, of currency manipulation over the years</a:t>
            </a:r>
          </a:p>
          <a:p>
            <a:pPr lvl="1"/>
            <a:r>
              <a:rPr lang="en-US" sz="2400" dirty="0"/>
              <a:t>Trump promised, during the campaign, to label China a currency manipulator “on his first day in office.”  He did not.</a:t>
            </a:r>
          </a:p>
          <a:p>
            <a:pPr lvl="1"/>
            <a:r>
              <a:rPr lang="en-US" sz="2400" dirty="0"/>
              <a:t>Had he done so, according to the FT reading, it</a:t>
            </a:r>
          </a:p>
          <a:p>
            <a:pPr lvl="2"/>
            <a:r>
              <a:rPr lang="en-US" sz="2000" dirty="0"/>
              <a:t>would have authorized “the US to do nothing except negotiate with Beijing over the renminbi, which it is already doing.”</a:t>
            </a:r>
          </a:p>
        </p:txBody>
      </p:sp>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41</a:t>
            </a:fld>
            <a:endParaRPr lang="en-US"/>
          </a:p>
        </p:txBody>
      </p:sp>
    </p:spTree>
    <p:extLst>
      <p:ext uri="{BB962C8B-B14F-4D97-AF65-F5344CB8AC3E}">
        <p14:creationId xmlns:p14="http://schemas.microsoft.com/office/powerpoint/2010/main" val="37711544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Exchange Rates</a:t>
            </a:r>
          </a:p>
        </p:txBody>
      </p:sp>
      <p:sp>
        <p:nvSpPr>
          <p:cNvPr id="3" name="Content Placeholder 2"/>
          <p:cNvSpPr>
            <a:spLocks noGrp="1"/>
          </p:cNvSpPr>
          <p:nvPr>
            <p:ph idx="1"/>
          </p:nvPr>
        </p:nvSpPr>
        <p:spPr/>
        <p:txBody>
          <a:bodyPr/>
          <a:lstStyle/>
          <a:p>
            <a:r>
              <a:rPr lang="en-US" sz="2800" dirty="0"/>
              <a:t>Currency Manipulation</a:t>
            </a:r>
          </a:p>
          <a:p>
            <a:pPr lvl="1"/>
            <a:r>
              <a:rPr lang="en-US" sz="2400" dirty="0"/>
              <a:t>In September 2018, Trump told Reuters:  “I think China's manipulating their currency, absolutely. And I think the euro is being manipulated also.”</a:t>
            </a:r>
          </a:p>
          <a:p>
            <a:pPr lvl="1"/>
            <a:r>
              <a:rPr lang="en-US" sz="2400" dirty="0"/>
              <a:t>In October 2018, the fourth such report under Trump did </a:t>
            </a:r>
            <a:r>
              <a:rPr lang="en-US" sz="2400" u="sng" dirty="0"/>
              <a:t>not</a:t>
            </a:r>
            <a:r>
              <a:rPr lang="en-US" sz="2400" dirty="0"/>
              <a:t> label China a currency manipulator</a:t>
            </a:r>
          </a:p>
        </p:txBody>
      </p:sp>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42</a:t>
            </a:fld>
            <a:endParaRPr lang="en-US"/>
          </a:p>
        </p:txBody>
      </p:sp>
    </p:spTree>
    <p:extLst>
      <p:ext uri="{BB962C8B-B14F-4D97-AF65-F5344CB8AC3E}">
        <p14:creationId xmlns:p14="http://schemas.microsoft.com/office/powerpoint/2010/main" val="988595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Lecture 3:  Deficits</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43</a:t>
            </a:fld>
            <a:endParaRPr lang="en-US">
              <a:latin typeface="Arial" pitchFamily="-109" charset="0"/>
            </a:endParaRPr>
          </a:p>
        </p:txBody>
      </p:sp>
      <p:sp>
        <p:nvSpPr>
          <p:cNvPr id="29700"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Class 3 </a:t>
            </a:r>
            <a:r>
              <a:rPr lang="en-US" dirty="0">
                <a:ea typeface="ＭＳ Ｐゴシック" pitchFamily="-109" charset="-128"/>
                <a:cs typeface="ＭＳ Ｐゴシック" pitchFamily="-109" charset="-128"/>
              </a:rPr>
              <a:t>Outline</a:t>
            </a:r>
          </a:p>
        </p:txBody>
      </p:sp>
      <p:sp>
        <p:nvSpPr>
          <p:cNvPr id="29701" name="Rectangle 3"/>
          <p:cNvSpPr>
            <a:spLocks noGrp="1" noChangeArrowheads="1"/>
          </p:cNvSpPr>
          <p:nvPr>
            <p:ph type="body" idx="1"/>
          </p:nvPr>
        </p:nvSpPr>
        <p:spPr/>
        <p:txBody>
          <a:bodyPr/>
          <a:lstStyle/>
          <a:p>
            <a:pPr eaLnBrk="1" hangingPunct="1">
              <a:buFontTx/>
              <a:buNone/>
            </a:pPr>
            <a:r>
              <a:rPr lang="en-US" dirty="0">
                <a:solidFill>
                  <a:schemeClr val="bg1">
                    <a:lumMod val="75000"/>
                  </a:schemeClr>
                </a:solidFill>
              </a:rPr>
              <a:t>Trade Deficits; Currency Manipulation</a:t>
            </a:r>
          </a:p>
          <a:p>
            <a:pPr eaLnBrk="1" hangingPunct="1"/>
            <a:r>
              <a:rPr lang="en-US" dirty="0">
                <a:solidFill>
                  <a:schemeClr val="bg1">
                    <a:lumMod val="75000"/>
                  </a:schemeClr>
                </a:solidFill>
                <a:ea typeface="ＭＳ Ｐゴシック" pitchFamily="-109" charset="-128"/>
                <a:cs typeface="ＭＳ Ｐゴシック" pitchFamily="-109" charset="-128"/>
              </a:rPr>
              <a:t>Trade deficits</a:t>
            </a:r>
          </a:p>
          <a:p>
            <a:pPr lvl="1" eaLnBrk="1" hangingPunct="1"/>
            <a:r>
              <a:rPr lang="en-US" dirty="0">
                <a:solidFill>
                  <a:schemeClr val="bg1">
                    <a:lumMod val="75000"/>
                  </a:schemeClr>
                </a:solidFill>
                <a:ea typeface="ＭＳ Ｐゴシック" pitchFamily="-109" charset="-128"/>
                <a:cs typeface="ＭＳ Ｐゴシック" pitchFamily="-109" charset="-128"/>
              </a:rPr>
              <a:t>Definitions</a:t>
            </a:r>
          </a:p>
          <a:p>
            <a:pPr lvl="1" eaLnBrk="1" hangingPunct="1"/>
            <a:r>
              <a:rPr lang="en-US" dirty="0">
                <a:solidFill>
                  <a:schemeClr val="bg1">
                    <a:lumMod val="75000"/>
                  </a:schemeClr>
                </a:solidFill>
                <a:ea typeface="ＭＳ Ｐゴシック" pitchFamily="-109" charset="-128"/>
                <a:cs typeface="ＭＳ Ｐゴシック" pitchFamily="-109" charset="-128"/>
              </a:rPr>
              <a:t>What they </a:t>
            </a:r>
            <a:r>
              <a:rPr lang="en-US" b="1" dirty="0">
                <a:solidFill>
                  <a:schemeClr val="bg1">
                    <a:lumMod val="75000"/>
                  </a:schemeClr>
                </a:solidFill>
                <a:ea typeface="ＭＳ Ｐゴシック" pitchFamily="-109" charset="-128"/>
                <a:cs typeface="ＭＳ Ｐゴシック" pitchFamily="-109" charset="-128"/>
              </a:rPr>
              <a:t>do </a:t>
            </a:r>
            <a:r>
              <a:rPr lang="en-US" dirty="0">
                <a:solidFill>
                  <a:schemeClr val="bg1">
                    <a:lumMod val="75000"/>
                  </a:schemeClr>
                </a:solidFill>
                <a:ea typeface="ＭＳ Ｐゴシック" pitchFamily="-109" charset="-128"/>
                <a:cs typeface="ＭＳ Ｐゴシック" pitchFamily="-109" charset="-128"/>
              </a:rPr>
              <a:t>and</a:t>
            </a:r>
            <a:r>
              <a:rPr lang="en-US" b="1" dirty="0">
                <a:solidFill>
                  <a:schemeClr val="bg1">
                    <a:lumMod val="75000"/>
                  </a:schemeClr>
                </a:solidFill>
                <a:ea typeface="ＭＳ Ｐゴシック" pitchFamily="-109" charset="-128"/>
                <a:cs typeface="ＭＳ Ｐゴシック" pitchFamily="-109" charset="-128"/>
              </a:rPr>
              <a:t> do not</a:t>
            </a:r>
            <a:r>
              <a:rPr lang="en-US" dirty="0">
                <a:solidFill>
                  <a:schemeClr val="bg1">
                    <a:lumMod val="75000"/>
                  </a:schemeClr>
                </a:solidFill>
                <a:ea typeface="ＭＳ Ｐゴシック" pitchFamily="-109" charset="-128"/>
                <a:cs typeface="ＭＳ Ｐゴシック" pitchFamily="-109" charset="-128"/>
              </a:rPr>
              <a:t> mean</a:t>
            </a:r>
          </a:p>
          <a:p>
            <a:pPr lvl="1" eaLnBrk="1" hangingPunct="1"/>
            <a:r>
              <a:rPr lang="en-US" dirty="0">
                <a:solidFill>
                  <a:schemeClr val="bg1">
                    <a:lumMod val="75000"/>
                  </a:schemeClr>
                </a:solidFill>
                <a:ea typeface="ＭＳ Ｐゴシック" pitchFamily="-109" charset="-128"/>
                <a:cs typeface="ＭＳ Ｐゴシック" pitchFamily="-109" charset="-128"/>
              </a:rPr>
              <a:t>Are they a problem?</a:t>
            </a:r>
          </a:p>
          <a:p>
            <a:pPr eaLnBrk="1" hangingPunct="1"/>
            <a:r>
              <a:rPr lang="en-US" dirty="0">
                <a:ea typeface="ＭＳ Ｐゴシック" pitchFamily="-109" charset="-128"/>
                <a:cs typeface="ＭＳ Ｐゴシック" pitchFamily="-109" charset="-128"/>
              </a:rPr>
              <a:t>Currency manipulation</a:t>
            </a:r>
          </a:p>
          <a:p>
            <a:pPr lvl="1" eaLnBrk="1" hangingPunct="1"/>
            <a:r>
              <a:rPr lang="en-US" dirty="0">
                <a:solidFill>
                  <a:schemeClr val="bg1">
                    <a:lumMod val="75000"/>
                  </a:schemeClr>
                </a:solidFill>
                <a:ea typeface="ＭＳ Ｐゴシック" pitchFamily="-109" charset="-128"/>
                <a:cs typeface="ＭＳ Ｐゴシック" pitchFamily="-109" charset="-128"/>
              </a:rPr>
              <a:t>How it can be done</a:t>
            </a:r>
          </a:p>
          <a:p>
            <a:pPr lvl="1" eaLnBrk="1" hangingPunct="1"/>
            <a:r>
              <a:rPr lang="en-US" dirty="0">
                <a:ea typeface="ＭＳ Ｐゴシック" pitchFamily="-109" charset="-128"/>
                <a:cs typeface="ＭＳ Ｐゴシック" pitchFamily="-109" charset="-128"/>
              </a:rPr>
              <a:t>Criteria for naming it</a:t>
            </a:r>
          </a:p>
          <a:p>
            <a:pPr lvl="1" eaLnBrk="1" hangingPunct="1"/>
            <a:r>
              <a:rPr lang="en-US" dirty="0">
                <a:solidFill>
                  <a:schemeClr val="bg1">
                    <a:lumMod val="75000"/>
                  </a:schemeClr>
                </a:solidFill>
                <a:ea typeface="ＭＳ Ｐゴシック" pitchFamily="-109" charset="-128"/>
                <a:cs typeface="ＭＳ Ｐゴシック" pitchFamily="-109" charset="-128"/>
              </a:rPr>
              <a:t>China’s currency</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3083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Exchange Rates</a:t>
            </a:r>
          </a:p>
        </p:txBody>
      </p:sp>
      <p:sp>
        <p:nvSpPr>
          <p:cNvPr id="3" name="Content Placeholder 2"/>
          <p:cNvSpPr>
            <a:spLocks noGrp="1"/>
          </p:cNvSpPr>
          <p:nvPr>
            <p:ph idx="1"/>
          </p:nvPr>
        </p:nvSpPr>
        <p:spPr/>
        <p:txBody>
          <a:bodyPr/>
          <a:lstStyle/>
          <a:p>
            <a:r>
              <a:rPr lang="en-US" sz="2800" dirty="0"/>
              <a:t>US criteria for currency manipulation:  To be labelled a currency manipulator, a country must</a:t>
            </a:r>
          </a:p>
          <a:p>
            <a:pPr lvl="2"/>
            <a:r>
              <a:rPr lang="en-US" sz="1800" dirty="0"/>
              <a:t>(As of April 2016, per Bergsten-Gagnon reading)</a:t>
            </a:r>
          </a:p>
          <a:p>
            <a:pPr lvl="1"/>
            <a:r>
              <a:rPr lang="en-US" sz="2000" dirty="0"/>
              <a:t>Have $55 billion or more of annual trade with the United States (to count as a “major trading partner”); </a:t>
            </a:r>
          </a:p>
          <a:p>
            <a:pPr lvl="2"/>
            <a:r>
              <a:rPr lang="en-US" sz="1600" dirty="0"/>
              <a:t>(Economist reading omits this)</a:t>
            </a:r>
          </a:p>
          <a:p>
            <a:pPr lvl="1"/>
            <a:r>
              <a:rPr lang="en-US" sz="2000" dirty="0"/>
              <a:t>Run a bilateral trade surplus with the United States exceeding $20 billion over the past 12 months; </a:t>
            </a:r>
          </a:p>
          <a:p>
            <a:pPr lvl="1"/>
            <a:r>
              <a:rPr lang="en-US" sz="2000" dirty="0"/>
              <a:t>Run a global current account surplus exceeding 3 percent of the country’s GDP over the past 12 months; and </a:t>
            </a:r>
          </a:p>
          <a:p>
            <a:pPr lvl="1"/>
            <a:r>
              <a:rPr lang="en-US" sz="2000" dirty="0"/>
              <a:t>Engage repeatedly in net foreign exchange </a:t>
            </a:r>
            <a:r>
              <a:rPr lang="en-US" sz="2000" u="sng" dirty="0"/>
              <a:t>purchases</a:t>
            </a:r>
            <a:r>
              <a:rPr lang="en-US" sz="2000" dirty="0"/>
              <a:t> exceeding 2 percent of the country’s GDP over the past 12 months. </a:t>
            </a:r>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44</a:t>
            </a:fld>
            <a:endParaRPr lang="en-US"/>
          </a:p>
        </p:txBody>
      </p:sp>
    </p:spTree>
    <p:extLst>
      <p:ext uri="{BB962C8B-B14F-4D97-AF65-F5344CB8AC3E}">
        <p14:creationId xmlns:p14="http://schemas.microsoft.com/office/powerpoint/2010/main" val="681038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C5BDC1C-570F-1448-A77C-D340D99057BD}"/>
              </a:ext>
            </a:extLst>
          </p:cNvPr>
          <p:cNvSpPr>
            <a:spLocks noGrp="1"/>
          </p:cNvSpPr>
          <p:nvPr>
            <p:ph idx="1"/>
          </p:nvPr>
        </p:nvSpPr>
        <p:spPr>
          <a:xfrm>
            <a:off x="457200" y="1600200"/>
            <a:ext cx="8229600" cy="4525963"/>
          </a:xfrm>
        </p:spPr>
        <p:txBody>
          <a:bodyPr/>
          <a:lstStyle/>
          <a:p>
            <a:pPr marL="0" indent="0">
              <a:buNone/>
            </a:pPr>
            <a:r>
              <a:rPr lang="en-US" dirty="0"/>
              <a:t>Which of the 4 criteria do Bergsten and Gagnon say should be dropped?</a:t>
            </a:r>
          </a:p>
          <a:p>
            <a:pPr marL="971550" lvl="1" indent="-514350">
              <a:buFont typeface="+mj-lt"/>
              <a:buAutoNum type="alphaLcParenR"/>
            </a:pPr>
            <a:r>
              <a:rPr lang="en-US" sz="2400" dirty="0"/>
              <a:t>$55 billion or more of annual trade with the United States </a:t>
            </a:r>
          </a:p>
          <a:p>
            <a:pPr marL="971550" lvl="1" indent="-514350">
              <a:buFont typeface="+mj-lt"/>
              <a:buAutoNum type="alphaLcParenR"/>
            </a:pPr>
            <a:r>
              <a:rPr lang="en-US" sz="2400" dirty="0"/>
              <a:t>bilateral trade surplus with the United States exceeding $20 billion</a:t>
            </a:r>
          </a:p>
          <a:p>
            <a:pPr marL="971550" lvl="1" indent="-514350">
              <a:buFont typeface="+mj-lt"/>
              <a:buAutoNum type="alphaLcParenR"/>
            </a:pPr>
            <a:r>
              <a:rPr lang="en-US" sz="2400" dirty="0"/>
              <a:t>global current account surplus exceeding 3 percent of GDP</a:t>
            </a:r>
          </a:p>
          <a:p>
            <a:pPr marL="971550" lvl="1" indent="-514350">
              <a:buFont typeface="+mj-lt"/>
              <a:buAutoNum type="alphaLcParenR"/>
            </a:pPr>
            <a:r>
              <a:rPr lang="en-US" sz="2400" dirty="0"/>
              <a:t>net foreign exchange purchases exceeding 2 percent of GDP</a:t>
            </a:r>
          </a:p>
          <a:p>
            <a:pPr marL="971550" lvl="1" indent="-514350">
              <a:buFont typeface="+mj-lt"/>
              <a:buAutoNum type="alphaLcParenR"/>
            </a:pPr>
            <a:endParaRPr lang="en-US" dirty="0"/>
          </a:p>
          <a:p>
            <a:pPr marL="971550" lvl="1" indent="-514350">
              <a:buFont typeface="+mj-lt"/>
              <a:buAutoNum type="alphaLcParenR"/>
            </a:pPr>
            <a:endParaRPr lang="en-US" dirty="0"/>
          </a:p>
        </p:txBody>
      </p:sp>
      <p:sp>
        <p:nvSpPr>
          <p:cNvPr id="2" name="Title 1"/>
          <p:cNvSpPr>
            <a:spLocks noGrp="1"/>
          </p:cNvSpPr>
          <p:nvPr>
            <p:ph type="title"/>
          </p:nvPr>
        </p:nvSpPr>
        <p:spPr/>
        <p:txBody>
          <a:bodyPr/>
          <a:lstStyle/>
          <a:p>
            <a:r>
              <a:rPr lang="en-US" dirty="0"/>
              <a:t>Clicker Question</a:t>
            </a:r>
          </a:p>
        </p:txBody>
      </p:sp>
      <p:sp>
        <p:nvSpPr>
          <p:cNvPr id="6" name="TextBox 5"/>
          <p:cNvSpPr txBox="1"/>
          <p:nvPr/>
        </p:nvSpPr>
        <p:spPr>
          <a:xfrm>
            <a:off x="533400" y="342900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591738F-4AC7-0A48-A006-B581D1437F83}"/>
              </a:ext>
            </a:extLst>
          </p:cNvPr>
          <p:cNvSpPr txBox="1"/>
          <p:nvPr/>
        </p:nvSpPr>
        <p:spPr>
          <a:xfrm>
            <a:off x="3657600" y="5410200"/>
            <a:ext cx="5257800" cy="954107"/>
          </a:xfrm>
          <a:prstGeom prst="rect">
            <a:avLst/>
          </a:prstGeom>
          <a:noFill/>
        </p:spPr>
        <p:txBody>
          <a:bodyPr wrap="square" rtlCol="0">
            <a:spAutoFit/>
          </a:bodyPr>
          <a:lstStyle/>
          <a:p>
            <a:r>
              <a:rPr lang="en-US" sz="2800" dirty="0">
                <a:solidFill>
                  <a:srgbClr val="00B050"/>
                </a:solidFill>
              </a:rPr>
              <a:t>Because bilateral trade balance means nothing about currencies</a:t>
            </a:r>
          </a:p>
        </p:txBody>
      </p:sp>
      <p:sp>
        <p:nvSpPr>
          <p:cNvPr id="3" name="Footer Placeholder 2">
            <a:extLst>
              <a:ext uri="{FF2B5EF4-FFF2-40B4-BE49-F238E27FC236}">
                <a16:creationId xmlns:a16="http://schemas.microsoft.com/office/drawing/2014/main" id="{23D28B1B-8991-D246-AD5B-EF11B22D2237}"/>
              </a:ext>
            </a:extLst>
          </p:cNvPr>
          <p:cNvSpPr>
            <a:spLocks noGrp="1"/>
          </p:cNvSpPr>
          <p:nvPr>
            <p:ph type="ftr" sz="quarter" idx="11"/>
          </p:nvPr>
        </p:nvSpPr>
        <p:spPr/>
        <p:txBody>
          <a:bodyPr/>
          <a:lstStyle/>
          <a:p>
            <a:r>
              <a:rPr lang="en-US"/>
              <a:t>Lecture 3:  Deficits</a:t>
            </a:r>
          </a:p>
        </p:txBody>
      </p:sp>
      <p:sp>
        <p:nvSpPr>
          <p:cNvPr id="4" name="Slide Number Placeholder 3">
            <a:extLst>
              <a:ext uri="{FF2B5EF4-FFF2-40B4-BE49-F238E27FC236}">
                <a16:creationId xmlns:a16="http://schemas.microsoft.com/office/drawing/2014/main" id="{0CC1FAA0-8C9C-4643-B886-0491946C5317}"/>
              </a:ext>
            </a:extLst>
          </p:cNvPr>
          <p:cNvSpPr>
            <a:spLocks noGrp="1"/>
          </p:cNvSpPr>
          <p:nvPr>
            <p:ph type="sldNum" sz="quarter" idx="12"/>
          </p:nvPr>
        </p:nvSpPr>
        <p:spPr/>
        <p:txBody>
          <a:bodyPr/>
          <a:lstStyle/>
          <a:p>
            <a:pPr>
              <a:defRPr/>
            </a:pPr>
            <a:fld id="{659DFB22-C7E9-9E4B-8431-4E4E88AD005A}" type="slidenum">
              <a:rPr lang="en-US" smtClean="0"/>
              <a:pPr>
                <a:defRPr/>
              </a:pPr>
              <a:t>45</a:t>
            </a:fld>
            <a:endParaRPr lang="en-US"/>
          </a:p>
        </p:txBody>
      </p:sp>
    </p:spTree>
    <p:extLst>
      <p:ext uri="{BB962C8B-B14F-4D97-AF65-F5344CB8AC3E}">
        <p14:creationId xmlns:p14="http://schemas.microsoft.com/office/powerpoint/2010/main" val="394107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Lecture 3:  Deficits</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46</a:t>
            </a:fld>
            <a:endParaRPr lang="en-US">
              <a:latin typeface="Arial" pitchFamily="-109" charset="0"/>
            </a:endParaRPr>
          </a:p>
        </p:txBody>
      </p:sp>
      <p:sp>
        <p:nvSpPr>
          <p:cNvPr id="29700"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Class 3 </a:t>
            </a:r>
            <a:r>
              <a:rPr lang="en-US" dirty="0">
                <a:ea typeface="ＭＳ Ｐゴシック" pitchFamily="-109" charset="-128"/>
                <a:cs typeface="ＭＳ Ｐゴシック" pitchFamily="-109" charset="-128"/>
              </a:rPr>
              <a:t>Outline</a:t>
            </a:r>
          </a:p>
        </p:txBody>
      </p:sp>
      <p:sp>
        <p:nvSpPr>
          <p:cNvPr id="29701" name="Rectangle 3"/>
          <p:cNvSpPr>
            <a:spLocks noGrp="1" noChangeArrowheads="1"/>
          </p:cNvSpPr>
          <p:nvPr>
            <p:ph type="body" idx="1"/>
          </p:nvPr>
        </p:nvSpPr>
        <p:spPr/>
        <p:txBody>
          <a:bodyPr/>
          <a:lstStyle/>
          <a:p>
            <a:pPr eaLnBrk="1" hangingPunct="1">
              <a:buFontTx/>
              <a:buNone/>
            </a:pPr>
            <a:r>
              <a:rPr lang="en-US" dirty="0">
                <a:solidFill>
                  <a:schemeClr val="bg1">
                    <a:lumMod val="75000"/>
                  </a:schemeClr>
                </a:solidFill>
              </a:rPr>
              <a:t>Trade Deficits; Currency Manipulation</a:t>
            </a:r>
          </a:p>
          <a:p>
            <a:pPr eaLnBrk="1" hangingPunct="1"/>
            <a:r>
              <a:rPr lang="en-US" dirty="0">
                <a:solidFill>
                  <a:schemeClr val="bg1">
                    <a:lumMod val="75000"/>
                  </a:schemeClr>
                </a:solidFill>
                <a:ea typeface="ＭＳ Ｐゴシック" pitchFamily="-109" charset="-128"/>
                <a:cs typeface="ＭＳ Ｐゴシック" pitchFamily="-109" charset="-128"/>
              </a:rPr>
              <a:t>Trade deficits</a:t>
            </a:r>
          </a:p>
          <a:p>
            <a:pPr lvl="1" eaLnBrk="1" hangingPunct="1"/>
            <a:r>
              <a:rPr lang="en-US" dirty="0">
                <a:solidFill>
                  <a:schemeClr val="bg1">
                    <a:lumMod val="75000"/>
                  </a:schemeClr>
                </a:solidFill>
                <a:ea typeface="ＭＳ Ｐゴシック" pitchFamily="-109" charset="-128"/>
                <a:cs typeface="ＭＳ Ｐゴシック" pitchFamily="-109" charset="-128"/>
              </a:rPr>
              <a:t>Definitions</a:t>
            </a:r>
          </a:p>
          <a:p>
            <a:pPr lvl="1" eaLnBrk="1" hangingPunct="1"/>
            <a:r>
              <a:rPr lang="en-US" dirty="0">
                <a:solidFill>
                  <a:schemeClr val="bg1">
                    <a:lumMod val="75000"/>
                  </a:schemeClr>
                </a:solidFill>
                <a:ea typeface="ＭＳ Ｐゴシック" pitchFamily="-109" charset="-128"/>
                <a:cs typeface="ＭＳ Ｐゴシック" pitchFamily="-109" charset="-128"/>
              </a:rPr>
              <a:t>What they </a:t>
            </a:r>
            <a:r>
              <a:rPr lang="en-US" b="1" dirty="0">
                <a:solidFill>
                  <a:schemeClr val="bg1">
                    <a:lumMod val="75000"/>
                  </a:schemeClr>
                </a:solidFill>
                <a:ea typeface="ＭＳ Ｐゴシック" pitchFamily="-109" charset="-128"/>
                <a:cs typeface="ＭＳ Ｐゴシック" pitchFamily="-109" charset="-128"/>
              </a:rPr>
              <a:t>do </a:t>
            </a:r>
            <a:r>
              <a:rPr lang="en-US" dirty="0">
                <a:solidFill>
                  <a:schemeClr val="bg1">
                    <a:lumMod val="75000"/>
                  </a:schemeClr>
                </a:solidFill>
                <a:ea typeface="ＭＳ Ｐゴシック" pitchFamily="-109" charset="-128"/>
                <a:cs typeface="ＭＳ Ｐゴシック" pitchFamily="-109" charset="-128"/>
              </a:rPr>
              <a:t>and</a:t>
            </a:r>
            <a:r>
              <a:rPr lang="en-US" b="1" dirty="0">
                <a:solidFill>
                  <a:schemeClr val="bg1">
                    <a:lumMod val="75000"/>
                  </a:schemeClr>
                </a:solidFill>
                <a:ea typeface="ＭＳ Ｐゴシック" pitchFamily="-109" charset="-128"/>
                <a:cs typeface="ＭＳ Ｐゴシック" pitchFamily="-109" charset="-128"/>
              </a:rPr>
              <a:t> do not</a:t>
            </a:r>
            <a:r>
              <a:rPr lang="en-US" dirty="0">
                <a:solidFill>
                  <a:schemeClr val="bg1">
                    <a:lumMod val="75000"/>
                  </a:schemeClr>
                </a:solidFill>
                <a:ea typeface="ＭＳ Ｐゴシック" pitchFamily="-109" charset="-128"/>
                <a:cs typeface="ＭＳ Ｐゴシック" pitchFamily="-109" charset="-128"/>
              </a:rPr>
              <a:t> mean</a:t>
            </a:r>
          </a:p>
          <a:p>
            <a:pPr lvl="1" eaLnBrk="1" hangingPunct="1"/>
            <a:r>
              <a:rPr lang="en-US" dirty="0">
                <a:solidFill>
                  <a:schemeClr val="bg1">
                    <a:lumMod val="75000"/>
                  </a:schemeClr>
                </a:solidFill>
                <a:ea typeface="ＭＳ Ｐゴシック" pitchFamily="-109" charset="-128"/>
                <a:cs typeface="ＭＳ Ｐゴシック" pitchFamily="-109" charset="-128"/>
              </a:rPr>
              <a:t>Are they a problem?</a:t>
            </a:r>
          </a:p>
          <a:p>
            <a:pPr eaLnBrk="1" hangingPunct="1"/>
            <a:r>
              <a:rPr lang="en-US" dirty="0">
                <a:ea typeface="ＭＳ Ｐゴシック" pitchFamily="-109" charset="-128"/>
                <a:cs typeface="ＭＳ Ｐゴシック" pitchFamily="-109" charset="-128"/>
              </a:rPr>
              <a:t>Currency manipulation</a:t>
            </a:r>
          </a:p>
          <a:p>
            <a:pPr lvl="1" eaLnBrk="1" hangingPunct="1"/>
            <a:r>
              <a:rPr lang="en-US" dirty="0">
                <a:solidFill>
                  <a:schemeClr val="bg1">
                    <a:lumMod val="75000"/>
                  </a:schemeClr>
                </a:solidFill>
                <a:ea typeface="ＭＳ Ｐゴシック" pitchFamily="-109" charset="-128"/>
                <a:cs typeface="ＭＳ Ｐゴシック" pitchFamily="-109" charset="-128"/>
              </a:rPr>
              <a:t>How it can be done</a:t>
            </a:r>
          </a:p>
          <a:p>
            <a:pPr lvl="1" eaLnBrk="1" hangingPunct="1"/>
            <a:r>
              <a:rPr lang="en-US" dirty="0">
                <a:solidFill>
                  <a:schemeClr val="bg1">
                    <a:lumMod val="75000"/>
                  </a:schemeClr>
                </a:solidFill>
                <a:ea typeface="ＭＳ Ｐゴシック" pitchFamily="-109" charset="-128"/>
                <a:cs typeface="ＭＳ Ｐゴシック" pitchFamily="-109" charset="-128"/>
              </a:rPr>
              <a:t>Criteria for naming it</a:t>
            </a:r>
          </a:p>
          <a:p>
            <a:pPr lvl="1" eaLnBrk="1" hangingPunct="1"/>
            <a:r>
              <a:rPr lang="en-US" dirty="0">
                <a:ea typeface="ＭＳ Ｐゴシック" pitchFamily="-109" charset="-128"/>
                <a:cs typeface="ＭＳ Ｐゴシック" pitchFamily="-109" charset="-128"/>
              </a:rPr>
              <a:t>China’s currency</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868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47</a:t>
            </a:fld>
            <a:endParaRPr lang="en-US"/>
          </a:p>
        </p:txBody>
      </p:sp>
      <p:pic>
        <p:nvPicPr>
          <p:cNvPr id="2" name="Picture 1"/>
          <p:cNvPicPr>
            <a:picLocks noChangeAspect="1"/>
          </p:cNvPicPr>
          <p:nvPr/>
        </p:nvPicPr>
        <p:blipFill>
          <a:blip r:embed="rId2"/>
          <a:stretch>
            <a:fillRect/>
          </a:stretch>
        </p:blipFill>
        <p:spPr>
          <a:xfrm>
            <a:off x="1248688" y="0"/>
            <a:ext cx="6646623" cy="6858000"/>
          </a:xfrm>
          <a:prstGeom prst="rect">
            <a:avLst/>
          </a:prstGeom>
        </p:spPr>
      </p:pic>
    </p:spTree>
    <p:extLst>
      <p:ext uri="{BB962C8B-B14F-4D97-AF65-F5344CB8AC3E}">
        <p14:creationId xmlns:p14="http://schemas.microsoft.com/office/powerpoint/2010/main" val="10605761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446275340"/>
              </p:ext>
            </p:extLst>
          </p:nvPr>
        </p:nvGraphicFramePr>
        <p:xfrm>
          <a:off x="457200" y="1417638"/>
          <a:ext cx="8229600" cy="483076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457200" y="274638"/>
            <a:ext cx="8229600" cy="1143000"/>
          </a:xfrm>
        </p:spPr>
        <p:txBody>
          <a:bodyPr>
            <a:normAutofit fontScale="90000"/>
          </a:bodyPr>
          <a:lstStyle/>
          <a:p>
            <a:r>
              <a:rPr lang="en-US" dirty="0"/>
              <a:t>How a Floating Exchange Rate Behaves</a:t>
            </a:r>
            <a:br>
              <a:rPr lang="en-US" dirty="0"/>
            </a:br>
            <a:r>
              <a:rPr lang="en-US" dirty="0"/>
              <a:t>US$/euro Exchange Rate</a:t>
            </a:r>
          </a:p>
        </p:txBody>
      </p:sp>
      <p:sp>
        <p:nvSpPr>
          <p:cNvPr id="2" name="Footer Placeholder 1"/>
          <p:cNvSpPr>
            <a:spLocks noGrp="1"/>
          </p:cNvSpPr>
          <p:nvPr>
            <p:ph type="ftr" sz="quarter" idx="11"/>
          </p:nvPr>
        </p:nvSpPr>
        <p:spPr/>
        <p:txBody>
          <a:bodyPr/>
          <a:lstStyle/>
          <a:p>
            <a:r>
              <a:rPr lang="en-US"/>
              <a:t>Lecture 3:  Deficits</a:t>
            </a:r>
          </a:p>
        </p:txBody>
      </p:sp>
      <p:sp>
        <p:nvSpPr>
          <p:cNvPr id="4" name="Slide Number Placeholder 3"/>
          <p:cNvSpPr>
            <a:spLocks noGrp="1"/>
          </p:cNvSpPr>
          <p:nvPr>
            <p:ph type="sldNum" sz="quarter" idx="12"/>
          </p:nvPr>
        </p:nvSpPr>
        <p:spPr/>
        <p:txBody>
          <a:bodyPr/>
          <a:lstStyle/>
          <a:p>
            <a:pPr>
              <a:defRPr/>
            </a:pPr>
            <a:fld id="{659DFB22-C7E9-9E4B-8431-4E4E88AD005A}" type="slidenum">
              <a:rPr lang="en-US" smtClean="0"/>
              <a:pPr>
                <a:defRPr/>
              </a:pPr>
              <a:t>48</a:t>
            </a:fld>
            <a:endParaRPr lang="en-US"/>
          </a:p>
        </p:txBody>
      </p:sp>
      <p:sp>
        <p:nvSpPr>
          <p:cNvPr id="6" name="TextBox 5"/>
          <p:cNvSpPr txBox="1"/>
          <p:nvPr/>
        </p:nvSpPr>
        <p:spPr>
          <a:xfrm>
            <a:off x="4267200" y="3276600"/>
            <a:ext cx="3886200" cy="1323439"/>
          </a:xfrm>
          <a:prstGeom prst="rect">
            <a:avLst/>
          </a:prstGeom>
          <a:solidFill>
            <a:schemeClr val="bg1"/>
          </a:solidFill>
          <a:ln w="38100">
            <a:solidFill>
              <a:srgbClr val="00B050"/>
            </a:solidFill>
          </a:ln>
        </p:spPr>
        <p:txBody>
          <a:bodyPr wrap="square" rtlCol="0">
            <a:spAutoFit/>
          </a:bodyPr>
          <a:lstStyle/>
          <a:p>
            <a:pPr algn="ctr"/>
            <a:r>
              <a:rPr lang="en-US" sz="4000" dirty="0">
                <a:solidFill>
                  <a:srgbClr val="00B050"/>
                </a:solidFill>
              </a:rPr>
              <a:t>It moves up </a:t>
            </a:r>
            <a:r>
              <a:rPr lang="en-US" sz="4000">
                <a:solidFill>
                  <a:srgbClr val="00B050"/>
                </a:solidFill>
              </a:rPr>
              <a:t>and down a lot.</a:t>
            </a:r>
          </a:p>
        </p:txBody>
      </p:sp>
    </p:spTree>
    <p:extLst>
      <p:ext uri="{BB962C8B-B14F-4D97-AF65-F5344CB8AC3E}">
        <p14:creationId xmlns:p14="http://schemas.microsoft.com/office/powerpoint/2010/main" val="45050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title="US$ / Yuan">
            <a:extLst>
              <a:ext uri="{FF2B5EF4-FFF2-40B4-BE49-F238E27FC236}">
                <a16:creationId xmlns:a16="http://schemas.microsoft.com/office/drawing/2014/main" id="{00000000-0008-0000-0000-000002000000}"/>
              </a:ext>
            </a:extLst>
          </p:cNvPr>
          <p:cNvGraphicFramePr>
            <a:graphicFrameLocks/>
          </p:cNvGraphicFramePr>
          <p:nvPr/>
        </p:nvGraphicFramePr>
        <p:xfrm>
          <a:off x="838200" y="1524000"/>
          <a:ext cx="7310967" cy="472863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China’s Exchange Rate, US$/Yuan, 2000-2018</a:t>
            </a:r>
          </a:p>
        </p:txBody>
      </p:sp>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fld id="{454D277B-0D97-AD4C-8AC3-66D6541CFDAD}" type="slidenum">
              <a:rPr lang="en-US" smtClean="0"/>
              <a:pPr/>
              <a:t>49</a:t>
            </a:fld>
            <a:endParaRPr lang="en-US"/>
          </a:p>
        </p:txBody>
      </p:sp>
      <p:sp>
        <p:nvSpPr>
          <p:cNvPr id="6" name="Rectangle 5">
            <a:extLst>
              <a:ext uri="{FF2B5EF4-FFF2-40B4-BE49-F238E27FC236}">
                <a16:creationId xmlns:a16="http://schemas.microsoft.com/office/drawing/2014/main" id="{408EFAEC-3925-3B45-83B8-F8D96691F574}"/>
              </a:ext>
            </a:extLst>
          </p:cNvPr>
          <p:cNvSpPr/>
          <p:nvPr/>
        </p:nvSpPr>
        <p:spPr>
          <a:xfrm>
            <a:off x="3505200" y="1752600"/>
            <a:ext cx="4572000" cy="2895600"/>
          </a:xfrm>
          <a:prstGeom prst="rect">
            <a:avLst/>
          </a:prstGeom>
          <a:pattFill prst="wdUpDiag">
            <a:fgClr>
              <a:srgbClr val="FFC000"/>
            </a:fgClr>
            <a:bgClr>
              <a:schemeClr val="bg1"/>
            </a:bgClr>
          </a:patt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Callout 6">
            <a:extLst>
              <a:ext uri="{FF2B5EF4-FFF2-40B4-BE49-F238E27FC236}">
                <a16:creationId xmlns:a16="http://schemas.microsoft.com/office/drawing/2014/main" id="{66D61C8C-6ECC-3845-B987-A80C1F500499}"/>
              </a:ext>
            </a:extLst>
          </p:cNvPr>
          <p:cNvSpPr/>
          <p:nvPr/>
        </p:nvSpPr>
        <p:spPr>
          <a:xfrm>
            <a:off x="4191000" y="2590800"/>
            <a:ext cx="3733800" cy="1905000"/>
          </a:xfrm>
          <a:prstGeom prst="wedgeEllipseCallout">
            <a:avLst>
              <a:gd name="adj1" fmla="val -90431"/>
              <a:gd name="adj2" fmla="val -38611"/>
            </a:avLst>
          </a:prstGeom>
          <a:solidFill>
            <a:srgbClr val="FFAC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83BF202-B56F-674E-9D45-6ABCC6F88AE1}"/>
              </a:ext>
            </a:extLst>
          </p:cNvPr>
          <p:cNvSpPr txBox="1"/>
          <p:nvPr/>
        </p:nvSpPr>
        <p:spPr>
          <a:xfrm>
            <a:off x="4724400" y="2819400"/>
            <a:ext cx="2743200" cy="1569660"/>
          </a:xfrm>
          <a:prstGeom prst="rect">
            <a:avLst/>
          </a:prstGeom>
          <a:noFill/>
        </p:spPr>
        <p:txBody>
          <a:bodyPr wrap="square" rtlCol="0">
            <a:spAutoFit/>
          </a:bodyPr>
          <a:lstStyle/>
          <a:p>
            <a:pPr algn="ctr"/>
            <a:r>
              <a:rPr lang="en-US" sz="2400" dirty="0"/>
              <a:t>The exchange rate did not change at all between 2000 and 2005</a:t>
            </a:r>
          </a:p>
        </p:txBody>
      </p:sp>
    </p:spTree>
    <p:extLst>
      <p:ext uri="{BB962C8B-B14F-4D97-AF65-F5344CB8AC3E}">
        <p14:creationId xmlns:p14="http://schemas.microsoft.com/office/powerpoint/2010/main" val="4067951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lstStyle/>
          <a:p>
            <a:r>
              <a:rPr lang="en-US" dirty="0"/>
              <a:t>Balance of trade = Exports minus Imports</a:t>
            </a:r>
          </a:p>
          <a:p>
            <a:pPr lvl="1"/>
            <a:r>
              <a:rPr lang="en-US" dirty="0"/>
              <a:t>“Surplus” if positive</a:t>
            </a:r>
          </a:p>
          <a:p>
            <a:pPr lvl="1"/>
            <a:r>
              <a:rPr lang="en-US" dirty="0"/>
              <a:t>“Deficit” if negative</a:t>
            </a:r>
          </a:p>
          <a:p>
            <a:r>
              <a:rPr lang="en-US" dirty="0"/>
              <a:t>Reported in 2 forms</a:t>
            </a:r>
          </a:p>
          <a:p>
            <a:pPr lvl="1"/>
            <a:r>
              <a:rPr lang="en-US" dirty="0"/>
              <a:t>Balance of trade in goods (aka “merchandise”)</a:t>
            </a:r>
          </a:p>
          <a:p>
            <a:pPr lvl="1"/>
            <a:r>
              <a:rPr lang="en-US" dirty="0"/>
              <a:t>Balance of trade in goods and services</a:t>
            </a:r>
          </a:p>
        </p:txBody>
      </p:sp>
      <p:sp>
        <p:nvSpPr>
          <p:cNvPr id="4" name="Footer Placeholder 3"/>
          <p:cNvSpPr>
            <a:spLocks noGrp="1"/>
          </p:cNvSpPr>
          <p:nvPr>
            <p:ph type="ftr" sz="quarter" idx="11"/>
          </p:nvPr>
        </p:nvSpPr>
        <p:spPr/>
        <p:txBody>
          <a:bodyPr/>
          <a:lstStyle/>
          <a:p>
            <a:r>
              <a:rPr lang="en-US"/>
              <a:t>Lecture 3:  Deficits</a:t>
            </a:r>
            <a:endParaRPr lang="en-US" dirty="0"/>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5</a:t>
            </a:fld>
            <a:endParaRPr lang="en-US" dirty="0"/>
          </a:p>
        </p:txBody>
      </p:sp>
    </p:spTree>
    <p:extLst>
      <p:ext uri="{BB962C8B-B14F-4D97-AF65-F5344CB8AC3E}">
        <p14:creationId xmlns:p14="http://schemas.microsoft.com/office/powerpoint/2010/main" val="8715556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00000000-0008-0000-0400-000002000000}"/>
              </a:ext>
            </a:extLst>
          </p:cNvPr>
          <p:cNvGraphicFramePr>
            <a:graphicFrameLocks/>
          </p:cNvGraphicFramePr>
          <p:nvPr/>
        </p:nvGraphicFramePr>
        <p:xfrm>
          <a:off x="441048" y="304799"/>
          <a:ext cx="8261903" cy="5634107"/>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fld id="{454D277B-0D97-AD4C-8AC3-66D6541CFDAD}" type="slidenum">
              <a:rPr lang="en-US" smtClean="0"/>
              <a:pPr/>
              <a:t>50</a:t>
            </a:fld>
            <a:endParaRPr lang="en-US"/>
          </a:p>
        </p:txBody>
      </p:sp>
      <p:sp>
        <p:nvSpPr>
          <p:cNvPr id="6" name="Rectangle 5">
            <a:extLst>
              <a:ext uri="{FF2B5EF4-FFF2-40B4-BE49-F238E27FC236}">
                <a16:creationId xmlns:a16="http://schemas.microsoft.com/office/drawing/2014/main" id="{316A4394-E3A6-094E-AB5F-61E9B7FFD0A4}"/>
              </a:ext>
            </a:extLst>
          </p:cNvPr>
          <p:cNvSpPr/>
          <p:nvPr/>
        </p:nvSpPr>
        <p:spPr>
          <a:xfrm>
            <a:off x="3429000" y="1752600"/>
            <a:ext cx="5105400" cy="2895600"/>
          </a:xfrm>
          <a:prstGeom prst="rect">
            <a:avLst/>
          </a:prstGeom>
          <a:pattFill prst="wdUpDiag">
            <a:fgClr>
              <a:srgbClr val="FFC000"/>
            </a:fgClr>
            <a:bgClr>
              <a:schemeClr val="bg1"/>
            </a:bgClr>
          </a:patt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Callout 6">
            <a:extLst>
              <a:ext uri="{FF2B5EF4-FFF2-40B4-BE49-F238E27FC236}">
                <a16:creationId xmlns:a16="http://schemas.microsoft.com/office/drawing/2014/main" id="{350D90BD-D53D-004F-A44F-75A577C94281}"/>
              </a:ext>
            </a:extLst>
          </p:cNvPr>
          <p:cNvSpPr/>
          <p:nvPr/>
        </p:nvSpPr>
        <p:spPr>
          <a:xfrm>
            <a:off x="4267200" y="1905000"/>
            <a:ext cx="3733800" cy="1905000"/>
          </a:xfrm>
          <a:prstGeom prst="wedgeEllipseCallout">
            <a:avLst>
              <a:gd name="adj1" fmla="val -72021"/>
              <a:gd name="adj2" fmla="val 78555"/>
            </a:avLst>
          </a:prstGeom>
          <a:solidFill>
            <a:srgbClr val="FFAC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C0D7056-B3C4-3641-AE03-310D33D6933D}"/>
              </a:ext>
            </a:extLst>
          </p:cNvPr>
          <p:cNvSpPr txBox="1"/>
          <p:nvPr/>
        </p:nvSpPr>
        <p:spPr>
          <a:xfrm>
            <a:off x="4800600" y="2438400"/>
            <a:ext cx="2819400" cy="830997"/>
          </a:xfrm>
          <a:prstGeom prst="rect">
            <a:avLst/>
          </a:prstGeom>
          <a:noFill/>
        </p:spPr>
        <p:txBody>
          <a:bodyPr wrap="square" rtlCol="0">
            <a:spAutoFit/>
          </a:bodyPr>
          <a:lstStyle/>
          <a:p>
            <a:pPr algn="ctr"/>
            <a:r>
              <a:rPr lang="en-US" sz="2400"/>
              <a:t>And reserves </a:t>
            </a:r>
            <a:r>
              <a:rPr lang="en-US" sz="2400" dirty="0"/>
              <a:t>more </a:t>
            </a:r>
            <a:r>
              <a:rPr lang="en-US" sz="2400"/>
              <a:t>than quadrupled!</a:t>
            </a:r>
            <a:endParaRPr lang="en-US" sz="2400" dirty="0"/>
          </a:p>
        </p:txBody>
      </p:sp>
    </p:spTree>
    <p:extLst>
      <p:ext uri="{BB962C8B-B14F-4D97-AF65-F5344CB8AC3E}">
        <p14:creationId xmlns:p14="http://schemas.microsoft.com/office/powerpoint/2010/main" val="6245670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Lecture 3:  Deficits</a:t>
            </a:r>
          </a:p>
        </p:txBody>
      </p:sp>
      <p:sp>
        <p:nvSpPr>
          <p:cNvPr id="5" name="Slide Number Placeholder 5"/>
          <p:cNvSpPr>
            <a:spLocks noGrp="1"/>
          </p:cNvSpPr>
          <p:nvPr>
            <p:ph type="sldNum" sz="quarter" idx="12"/>
          </p:nvPr>
        </p:nvSpPr>
        <p:spPr/>
        <p:txBody>
          <a:bodyPr/>
          <a:lstStyle/>
          <a:p>
            <a:fld id="{5DEE5012-F311-E345-84DE-1C79173EE7CD}" type="slidenum">
              <a:rPr lang="en-US"/>
              <a:pPr/>
              <a:t>51</a:t>
            </a:fld>
            <a:endParaRPr lang="en-US"/>
          </a:p>
        </p:txBody>
      </p:sp>
      <p:sp>
        <p:nvSpPr>
          <p:cNvPr id="459778" name="Rectangle 2"/>
          <p:cNvSpPr>
            <a:spLocks noGrp="1" noChangeArrowheads="1"/>
          </p:cNvSpPr>
          <p:nvPr>
            <p:ph type="title"/>
          </p:nvPr>
        </p:nvSpPr>
        <p:spPr/>
        <p:txBody>
          <a:bodyPr/>
          <a:lstStyle/>
          <a:p>
            <a:r>
              <a:rPr lang="en-US" dirty="0"/>
              <a:t>Currency Manipulation</a:t>
            </a:r>
          </a:p>
        </p:txBody>
      </p:sp>
      <p:sp>
        <p:nvSpPr>
          <p:cNvPr id="459779" name="Rectangle 3"/>
          <p:cNvSpPr>
            <a:spLocks noGrp="1" noChangeArrowheads="1"/>
          </p:cNvSpPr>
          <p:nvPr>
            <p:ph type="body" idx="1"/>
          </p:nvPr>
        </p:nvSpPr>
        <p:spPr/>
        <p:txBody>
          <a:bodyPr/>
          <a:lstStyle/>
          <a:p>
            <a:r>
              <a:rPr lang="en-US" dirty="0"/>
              <a:t>The US Dollar vs Chinese Renminbi </a:t>
            </a:r>
          </a:p>
          <a:p>
            <a:pPr lvl="1"/>
            <a:r>
              <a:rPr lang="en-US" dirty="0"/>
              <a:t>It is clear from the two graphs that</a:t>
            </a:r>
          </a:p>
          <a:p>
            <a:pPr lvl="2"/>
            <a:r>
              <a:rPr lang="en-US" dirty="0"/>
              <a:t>China was pegging their currency to the US dollar in 2000-2005</a:t>
            </a:r>
          </a:p>
          <a:p>
            <a:pPr lvl="2"/>
            <a:r>
              <a:rPr lang="en-US" dirty="0"/>
              <a:t>To do so they were buying dollars and thus accumulating almost $1 trillion of reserves</a:t>
            </a:r>
          </a:p>
          <a:p>
            <a:pPr lvl="1"/>
            <a:r>
              <a:rPr lang="en-US" dirty="0"/>
              <a:t>This led policy makers in the US to complain, and in 2005 China let its currency rise</a:t>
            </a:r>
          </a:p>
          <a:p>
            <a:pPr lvl="1"/>
            <a:endParaRPr lang="en-US" dirty="0"/>
          </a:p>
        </p:txBody>
      </p:sp>
    </p:spTree>
    <p:extLst>
      <p:ext uri="{BB962C8B-B14F-4D97-AF65-F5344CB8AC3E}">
        <p14:creationId xmlns:p14="http://schemas.microsoft.com/office/powerpoint/2010/main" val="174818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9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97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97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97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title="US$ / Yuan">
            <a:extLst>
              <a:ext uri="{FF2B5EF4-FFF2-40B4-BE49-F238E27FC236}">
                <a16:creationId xmlns:a16="http://schemas.microsoft.com/office/drawing/2014/main" id="{00000000-0008-0000-0000-000002000000}"/>
              </a:ext>
            </a:extLst>
          </p:cNvPr>
          <p:cNvGraphicFramePr>
            <a:graphicFrameLocks/>
          </p:cNvGraphicFramePr>
          <p:nvPr/>
        </p:nvGraphicFramePr>
        <p:xfrm>
          <a:off x="838200" y="1524000"/>
          <a:ext cx="7310967" cy="472863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China’s Exchange Rate, US$/Yuan, 2000-2018</a:t>
            </a:r>
          </a:p>
        </p:txBody>
      </p:sp>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fld id="{454D277B-0D97-AD4C-8AC3-66D6541CFDAD}" type="slidenum">
              <a:rPr lang="en-US" smtClean="0"/>
              <a:pPr/>
              <a:t>52</a:t>
            </a:fld>
            <a:endParaRPr lang="en-US"/>
          </a:p>
        </p:txBody>
      </p:sp>
      <p:sp>
        <p:nvSpPr>
          <p:cNvPr id="6" name="Rectangle 5">
            <a:extLst>
              <a:ext uri="{FF2B5EF4-FFF2-40B4-BE49-F238E27FC236}">
                <a16:creationId xmlns:a16="http://schemas.microsoft.com/office/drawing/2014/main" id="{540FDFE2-C3A0-0246-9EF3-A9E3B043C795}"/>
              </a:ext>
            </a:extLst>
          </p:cNvPr>
          <p:cNvSpPr/>
          <p:nvPr/>
        </p:nvSpPr>
        <p:spPr>
          <a:xfrm>
            <a:off x="4572000" y="1752600"/>
            <a:ext cx="3505200" cy="2895600"/>
          </a:xfrm>
          <a:prstGeom prst="rect">
            <a:avLst/>
          </a:prstGeom>
          <a:pattFill prst="wdUpDiag">
            <a:fgClr>
              <a:srgbClr val="FFC000"/>
            </a:fgClr>
            <a:bgClr>
              <a:schemeClr val="bg1"/>
            </a:bgClr>
          </a:patt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Callout 6">
            <a:extLst>
              <a:ext uri="{FF2B5EF4-FFF2-40B4-BE49-F238E27FC236}">
                <a16:creationId xmlns:a16="http://schemas.microsoft.com/office/drawing/2014/main" id="{D83521AA-7926-5840-BCF2-A9B36F2C676D}"/>
              </a:ext>
            </a:extLst>
          </p:cNvPr>
          <p:cNvSpPr/>
          <p:nvPr/>
        </p:nvSpPr>
        <p:spPr>
          <a:xfrm>
            <a:off x="4572000" y="2362200"/>
            <a:ext cx="3352800" cy="1676400"/>
          </a:xfrm>
          <a:prstGeom prst="wedgeEllipseCallout">
            <a:avLst>
              <a:gd name="adj1" fmla="val -60920"/>
              <a:gd name="adj2" fmla="val -33751"/>
            </a:avLst>
          </a:prstGeom>
          <a:solidFill>
            <a:srgbClr val="FFAC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5399A46-425B-BD40-AF75-A307E08A6CC0}"/>
              </a:ext>
            </a:extLst>
          </p:cNvPr>
          <p:cNvSpPr txBox="1"/>
          <p:nvPr/>
        </p:nvSpPr>
        <p:spPr>
          <a:xfrm>
            <a:off x="4693920" y="2667000"/>
            <a:ext cx="3154680" cy="1200329"/>
          </a:xfrm>
          <a:prstGeom prst="rect">
            <a:avLst/>
          </a:prstGeom>
          <a:noFill/>
        </p:spPr>
        <p:txBody>
          <a:bodyPr wrap="square" rtlCol="0">
            <a:spAutoFit/>
          </a:bodyPr>
          <a:lstStyle/>
          <a:p>
            <a:pPr algn="ctr"/>
            <a:r>
              <a:rPr lang="en-US" sz="2400" dirty="0"/>
              <a:t>The yuan appreciated steadily between 2005 and 2008</a:t>
            </a:r>
          </a:p>
        </p:txBody>
      </p:sp>
    </p:spTree>
    <p:extLst>
      <p:ext uri="{BB962C8B-B14F-4D97-AF65-F5344CB8AC3E}">
        <p14:creationId xmlns:p14="http://schemas.microsoft.com/office/powerpoint/2010/main" val="35368249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Lecture 3:  Deficits</a:t>
            </a:r>
          </a:p>
        </p:txBody>
      </p:sp>
      <p:sp>
        <p:nvSpPr>
          <p:cNvPr id="5" name="Slide Number Placeholder 5"/>
          <p:cNvSpPr>
            <a:spLocks noGrp="1"/>
          </p:cNvSpPr>
          <p:nvPr>
            <p:ph type="sldNum" sz="quarter" idx="12"/>
          </p:nvPr>
        </p:nvSpPr>
        <p:spPr/>
        <p:txBody>
          <a:bodyPr/>
          <a:lstStyle/>
          <a:p>
            <a:fld id="{5DEE5012-F311-E345-84DE-1C79173EE7CD}" type="slidenum">
              <a:rPr lang="en-US"/>
              <a:pPr/>
              <a:t>53</a:t>
            </a:fld>
            <a:endParaRPr lang="en-US"/>
          </a:p>
        </p:txBody>
      </p:sp>
      <p:sp>
        <p:nvSpPr>
          <p:cNvPr id="459778" name="Rectangle 2"/>
          <p:cNvSpPr>
            <a:spLocks noGrp="1" noChangeArrowheads="1"/>
          </p:cNvSpPr>
          <p:nvPr>
            <p:ph type="title"/>
          </p:nvPr>
        </p:nvSpPr>
        <p:spPr/>
        <p:txBody>
          <a:bodyPr/>
          <a:lstStyle/>
          <a:p>
            <a:r>
              <a:rPr lang="en-US" dirty="0"/>
              <a:t>Currency Manipulation</a:t>
            </a:r>
          </a:p>
        </p:txBody>
      </p:sp>
      <p:sp>
        <p:nvSpPr>
          <p:cNvPr id="459779" name="Rectangle 3"/>
          <p:cNvSpPr>
            <a:spLocks noGrp="1" noChangeArrowheads="1"/>
          </p:cNvSpPr>
          <p:nvPr>
            <p:ph type="body" idx="1"/>
          </p:nvPr>
        </p:nvSpPr>
        <p:spPr/>
        <p:txBody>
          <a:bodyPr/>
          <a:lstStyle/>
          <a:p>
            <a:r>
              <a:rPr lang="en-US" dirty="0"/>
              <a:t>But China’s reserves continued to rise, indicating that it was still buying dollars.</a:t>
            </a:r>
          </a:p>
        </p:txBody>
      </p:sp>
    </p:spTree>
    <p:extLst>
      <p:ext uri="{BB962C8B-B14F-4D97-AF65-F5344CB8AC3E}">
        <p14:creationId xmlns:p14="http://schemas.microsoft.com/office/powerpoint/2010/main" val="187308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00000000-0008-0000-0400-000002000000}"/>
              </a:ext>
            </a:extLst>
          </p:cNvPr>
          <p:cNvGraphicFramePr>
            <a:graphicFrameLocks/>
          </p:cNvGraphicFramePr>
          <p:nvPr/>
        </p:nvGraphicFramePr>
        <p:xfrm>
          <a:off x="441048" y="304799"/>
          <a:ext cx="8261903" cy="5634107"/>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fld id="{454D277B-0D97-AD4C-8AC3-66D6541CFDAD}" type="slidenum">
              <a:rPr lang="en-US" smtClean="0"/>
              <a:pPr/>
              <a:t>54</a:t>
            </a:fld>
            <a:endParaRPr lang="en-US"/>
          </a:p>
        </p:txBody>
      </p:sp>
      <p:sp>
        <p:nvSpPr>
          <p:cNvPr id="9" name="Rectangle 8">
            <a:extLst>
              <a:ext uri="{FF2B5EF4-FFF2-40B4-BE49-F238E27FC236}">
                <a16:creationId xmlns:a16="http://schemas.microsoft.com/office/drawing/2014/main" id="{D96F852E-8FA2-9F44-88C3-3D7830E6A8E6}"/>
              </a:ext>
            </a:extLst>
          </p:cNvPr>
          <p:cNvSpPr/>
          <p:nvPr/>
        </p:nvSpPr>
        <p:spPr>
          <a:xfrm>
            <a:off x="4572000" y="1752600"/>
            <a:ext cx="3962400" cy="2895600"/>
          </a:xfrm>
          <a:prstGeom prst="rect">
            <a:avLst/>
          </a:prstGeom>
          <a:pattFill prst="wdUpDiag">
            <a:fgClr>
              <a:srgbClr val="FFC000"/>
            </a:fgClr>
            <a:bgClr>
              <a:schemeClr val="bg1"/>
            </a:bgClr>
          </a:patt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Callout 9">
            <a:extLst>
              <a:ext uri="{FF2B5EF4-FFF2-40B4-BE49-F238E27FC236}">
                <a16:creationId xmlns:a16="http://schemas.microsoft.com/office/drawing/2014/main" id="{35FBF04F-992B-834E-921E-1997958B17A0}"/>
              </a:ext>
            </a:extLst>
          </p:cNvPr>
          <p:cNvSpPr/>
          <p:nvPr/>
        </p:nvSpPr>
        <p:spPr>
          <a:xfrm>
            <a:off x="5105400" y="2590800"/>
            <a:ext cx="3200400" cy="1676400"/>
          </a:xfrm>
          <a:prstGeom prst="wedgeEllipseCallout">
            <a:avLst>
              <a:gd name="adj1" fmla="val -76501"/>
              <a:gd name="adj2" fmla="val 29514"/>
            </a:avLst>
          </a:prstGeom>
          <a:solidFill>
            <a:srgbClr val="FFAC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423E95E-9A6B-E344-8202-7CC4B0222C9E}"/>
              </a:ext>
            </a:extLst>
          </p:cNvPr>
          <p:cNvSpPr txBox="1"/>
          <p:nvPr/>
        </p:nvSpPr>
        <p:spPr>
          <a:xfrm>
            <a:off x="5334000" y="2743200"/>
            <a:ext cx="2743200" cy="1200329"/>
          </a:xfrm>
          <a:prstGeom prst="rect">
            <a:avLst/>
          </a:prstGeom>
          <a:noFill/>
        </p:spPr>
        <p:txBody>
          <a:bodyPr wrap="square" rtlCol="0">
            <a:spAutoFit/>
          </a:bodyPr>
          <a:lstStyle/>
          <a:p>
            <a:pPr algn="ctr"/>
            <a:r>
              <a:rPr lang="en-US" sz="2400" dirty="0"/>
              <a:t>Reserves continued to rise, to almost $</a:t>
            </a:r>
            <a:r>
              <a:rPr lang="en-US" sz="2400"/>
              <a:t>2 trillion </a:t>
            </a:r>
            <a:endParaRPr lang="en-US" sz="2400" dirty="0"/>
          </a:p>
        </p:txBody>
      </p:sp>
    </p:spTree>
    <p:extLst>
      <p:ext uri="{BB962C8B-B14F-4D97-AF65-F5344CB8AC3E}">
        <p14:creationId xmlns:p14="http://schemas.microsoft.com/office/powerpoint/2010/main" val="4262742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Lecture 3:  Deficits</a:t>
            </a:r>
          </a:p>
        </p:txBody>
      </p:sp>
      <p:sp>
        <p:nvSpPr>
          <p:cNvPr id="5" name="Slide Number Placeholder 5"/>
          <p:cNvSpPr>
            <a:spLocks noGrp="1"/>
          </p:cNvSpPr>
          <p:nvPr>
            <p:ph type="sldNum" sz="quarter" idx="12"/>
          </p:nvPr>
        </p:nvSpPr>
        <p:spPr/>
        <p:txBody>
          <a:bodyPr/>
          <a:lstStyle/>
          <a:p>
            <a:fld id="{5DEE5012-F311-E345-84DE-1C79173EE7CD}" type="slidenum">
              <a:rPr lang="en-US"/>
              <a:pPr/>
              <a:t>55</a:t>
            </a:fld>
            <a:endParaRPr lang="en-US"/>
          </a:p>
        </p:txBody>
      </p:sp>
      <p:sp>
        <p:nvSpPr>
          <p:cNvPr id="459778" name="Rectangle 2"/>
          <p:cNvSpPr>
            <a:spLocks noGrp="1" noChangeArrowheads="1"/>
          </p:cNvSpPr>
          <p:nvPr>
            <p:ph type="title"/>
          </p:nvPr>
        </p:nvSpPr>
        <p:spPr/>
        <p:txBody>
          <a:bodyPr/>
          <a:lstStyle/>
          <a:p>
            <a:r>
              <a:rPr lang="en-US" dirty="0"/>
              <a:t>Currency Manipulation</a:t>
            </a:r>
          </a:p>
        </p:txBody>
      </p:sp>
      <p:sp>
        <p:nvSpPr>
          <p:cNvPr id="459779" name="Rectangle 3"/>
          <p:cNvSpPr>
            <a:spLocks noGrp="1" noChangeArrowheads="1"/>
          </p:cNvSpPr>
          <p:nvPr>
            <p:ph type="body" idx="1"/>
          </p:nvPr>
        </p:nvSpPr>
        <p:spPr/>
        <p:txBody>
          <a:bodyPr/>
          <a:lstStyle/>
          <a:p>
            <a:r>
              <a:rPr lang="en-US" dirty="0"/>
              <a:t>The financial crisis of 2008 slowed down both </a:t>
            </a:r>
          </a:p>
          <a:p>
            <a:pPr lvl="1"/>
            <a:r>
              <a:rPr lang="en-US" dirty="0"/>
              <a:t>The appreciation of the renminbi, and</a:t>
            </a:r>
          </a:p>
          <a:p>
            <a:pPr lvl="1"/>
            <a:r>
              <a:rPr lang="en-US" dirty="0"/>
              <a:t>The growth of reserves</a:t>
            </a:r>
          </a:p>
        </p:txBody>
      </p:sp>
    </p:spTree>
    <p:extLst>
      <p:ext uri="{BB962C8B-B14F-4D97-AF65-F5344CB8AC3E}">
        <p14:creationId xmlns:p14="http://schemas.microsoft.com/office/powerpoint/2010/main" val="35189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9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97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title="US$ / Yuan">
            <a:extLst>
              <a:ext uri="{FF2B5EF4-FFF2-40B4-BE49-F238E27FC236}">
                <a16:creationId xmlns:a16="http://schemas.microsoft.com/office/drawing/2014/main" id="{00000000-0008-0000-0000-000002000000}"/>
              </a:ext>
            </a:extLst>
          </p:cNvPr>
          <p:cNvGraphicFramePr>
            <a:graphicFrameLocks/>
          </p:cNvGraphicFramePr>
          <p:nvPr/>
        </p:nvGraphicFramePr>
        <p:xfrm>
          <a:off x="838200" y="1524000"/>
          <a:ext cx="7310967" cy="472863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China’s Exchange Rate, US$/Yuan, 2000-2018</a:t>
            </a:r>
          </a:p>
        </p:txBody>
      </p:sp>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fld id="{454D277B-0D97-AD4C-8AC3-66D6541CFDAD}" type="slidenum">
              <a:rPr lang="en-US" smtClean="0"/>
              <a:pPr/>
              <a:t>56</a:t>
            </a:fld>
            <a:endParaRPr lang="en-US"/>
          </a:p>
        </p:txBody>
      </p:sp>
      <p:sp>
        <p:nvSpPr>
          <p:cNvPr id="6" name="Oval Callout 5">
            <a:extLst>
              <a:ext uri="{FF2B5EF4-FFF2-40B4-BE49-F238E27FC236}">
                <a16:creationId xmlns:a16="http://schemas.microsoft.com/office/drawing/2014/main" id="{2E97D9A9-5E4F-4C4A-BB0D-AADD9DB2F5C9}"/>
              </a:ext>
            </a:extLst>
          </p:cNvPr>
          <p:cNvSpPr/>
          <p:nvPr/>
        </p:nvSpPr>
        <p:spPr>
          <a:xfrm>
            <a:off x="3581400" y="3048000"/>
            <a:ext cx="3505200" cy="1524000"/>
          </a:xfrm>
          <a:prstGeom prst="wedgeEllipseCallout">
            <a:avLst>
              <a:gd name="adj1" fmla="val -17292"/>
              <a:gd name="adj2" fmla="val -97444"/>
            </a:avLst>
          </a:prstGeom>
          <a:solidFill>
            <a:srgbClr val="FFAC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78B2396-760B-914D-852C-20A41E2C837D}"/>
              </a:ext>
            </a:extLst>
          </p:cNvPr>
          <p:cNvSpPr/>
          <p:nvPr/>
        </p:nvSpPr>
        <p:spPr>
          <a:xfrm>
            <a:off x="6477000" y="1676400"/>
            <a:ext cx="1524000" cy="2895600"/>
          </a:xfrm>
          <a:prstGeom prst="rect">
            <a:avLst/>
          </a:prstGeom>
          <a:pattFill prst="wdUpDiag">
            <a:fgClr>
              <a:srgbClr val="FFC000"/>
            </a:fgClr>
            <a:bgClr>
              <a:schemeClr val="bg1"/>
            </a:bgClr>
          </a:patt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Callout 7">
            <a:extLst>
              <a:ext uri="{FF2B5EF4-FFF2-40B4-BE49-F238E27FC236}">
                <a16:creationId xmlns:a16="http://schemas.microsoft.com/office/drawing/2014/main" id="{4D4559E7-5336-BE4E-B450-D24F5DBA9D9D}"/>
              </a:ext>
            </a:extLst>
          </p:cNvPr>
          <p:cNvSpPr/>
          <p:nvPr/>
        </p:nvSpPr>
        <p:spPr>
          <a:xfrm>
            <a:off x="3581400" y="3048000"/>
            <a:ext cx="3505200" cy="1524000"/>
          </a:xfrm>
          <a:prstGeom prst="wedgeEllipseCallout">
            <a:avLst>
              <a:gd name="adj1" fmla="val 16766"/>
              <a:gd name="adj2" fmla="val -110777"/>
            </a:avLst>
          </a:prstGeom>
          <a:solidFill>
            <a:srgbClr val="FFAC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81F6414-6332-6B46-8CAA-A2B5D85F8FAA}"/>
              </a:ext>
            </a:extLst>
          </p:cNvPr>
          <p:cNvSpPr txBox="1"/>
          <p:nvPr/>
        </p:nvSpPr>
        <p:spPr>
          <a:xfrm>
            <a:off x="4038600" y="3200400"/>
            <a:ext cx="2743200" cy="1200329"/>
          </a:xfrm>
          <a:prstGeom prst="rect">
            <a:avLst/>
          </a:prstGeom>
          <a:noFill/>
        </p:spPr>
        <p:txBody>
          <a:bodyPr wrap="square" rtlCol="0">
            <a:spAutoFit/>
          </a:bodyPr>
          <a:lstStyle/>
          <a:p>
            <a:pPr algn="ctr"/>
            <a:r>
              <a:rPr lang="en-US" sz="2400" dirty="0"/>
              <a:t>The yuan stopped rising in 2008, then rose slowly</a:t>
            </a:r>
          </a:p>
        </p:txBody>
      </p:sp>
    </p:spTree>
    <p:extLst>
      <p:ext uri="{BB962C8B-B14F-4D97-AF65-F5344CB8AC3E}">
        <p14:creationId xmlns:p14="http://schemas.microsoft.com/office/powerpoint/2010/main" val="25240322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00000000-0008-0000-0400-000002000000}"/>
              </a:ext>
            </a:extLst>
          </p:cNvPr>
          <p:cNvGraphicFramePr>
            <a:graphicFrameLocks/>
          </p:cNvGraphicFramePr>
          <p:nvPr/>
        </p:nvGraphicFramePr>
        <p:xfrm>
          <a:off x="441048" y="304799"/>
          <a:ext cx="8261903" cy="5634107"/>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fld id="{454D277B-0D97-AD4C-8AC3-66D6541CFDAD}" type="slidenum">
              <a:rPr lang="en-US" smtClean="0"/>
              <a:pPr/>
              <a:t>57</a:t>
            </a:fld>
            <a:endParaRPr lang="en-US"/>
          </a:p>
        </p:txBody>
      </p:sp>
      <p:sp>
        <p:nvSpPr>
          <p:cNvPr id="6" name="Rectangle 5">
            <a:extLst>
              <a:ext uri="{FF2B5EF4-FFF2-40B4-BE49-F238E27FC236}">
                <a16:creationId xmlns:a16="http://schemas.microsoft.com/office/drawing/2014/main" id="{1721FB7A-4DCE-1843-A4D2-93EA48767EF7}"/>
              </a:ext>
            </a:extLst>
          </p:cNvPr>
          <p:cNvSpPr/>
          <p:nvPr/>
        </p:nvSpPr>
        <p:spPr>
          <a:xfrm>
            <a:off x="6858000" y="1752600"/>
            <a:ext cx="1676400" cy="2895600"/>
          </a:xfrm>
          <a:prstGeom prst="rect">
            <a:avLst/>
          </a:prstGeom>
          <a:pattFill prst="wdUpDiag">
            <a:fgClr>
              <a:srgbClr val="FFC000"/>
            </a:fgClr>
            <a:bgClr>
              <a:schemeClr val="bg1"/>
            </a:bgClr>
          </a:patt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Callout 6">
            <a:extLst>
              <a:ext uri="{FF2B5EF4-FFF2-40B4-BE49-F238E27FC236}">
                <a16:creationId xmlns:a16="http://schemas.microsoft.com/office/drawing/2014/main" id="{CF209611-EDB3-8B4A-9C0E-C0657F5DF0A5}"/>
              </a:ext>
            </a:extLst>
          </p:cNvPr>
          <p:cNvSpPr/>
          <p:nvPr/>
        </p:nvSpPr>
        <p:spPr>
          <a:xfrm>
            <a:off x="4953000" y="3352800"/>
            <a:ext cx="3200400" cy="1752600"/>
          </a:xfrm>
          <a:prstGeom prst="wedgeEllipseCallout">
            <a:avLst>
              <a:gd name="adj1" fmla="val 8612"/>
              <a:gd name="adj2" fmla="val -122471"/>
            </a:avLst>
          </a:prstGeom>
          <a:solidFill>
            <a:srgbClr val="FFAC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A7095E1-C0BE-E74F-A647-D95F94C68CC0}"/>
              </a:ext>
            </a:extLst>
          </p:cNvPr>
          <p:cNvSpPr txBox="1"/>
          <p:nvPr/>
        </p:nvSpPr>
        <p:spPr>
          <a:xfrm>
            <a:off x="5257800" y="3505200"/>
            <a:ext cx="2743200" cy="1569660"/>
          </a:xfrm>
          <a:prstGeom prst="rect">
            <a:avLst/>
          </a:prstGeom>
          <a:noFill/>
        </p:spPr>
        <p:txBody>
          <a:bodyPr wrap="square" rtlCol="0">
            <a:spAutoFit/>
          </a:bodyPr>
          <a:lstStyle/>
          <a:p>
            <a:pPr algn="ctr"/>
            <a:r>
              <a:rPr lang="en-US" sz="2400" dirty="0"/>
              <a:t>Reserves mostly rose after 2008, to over $4 trillion in 2014 </a:t>
            </a:r>
          </a:p>
        </p:txBody>
      </p:sp>
    </p:spTree>
    <p:extLst>
      <p:ext uri="{BB962C8B-B14F-4D97-AF65-F5344CB8AC3E}">
        <p14:creationId xmlns:p14="http://schemas.microsoft.com/office/powerpoint/2010/main" val="18134822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Lecture 3:  Deficits</a:t>
            </a:r>
          </a:p>
        </p:txBody>
      </p:sp>
      <p:sp>
        <p:nvSpPr>
          <p:cNvPr id="5" name="Slide Number Placeholder 5"/>
          <p:cNvSpPr>
            <a:spLocks noGrp="1"/>
          </p:cNvSpPr>
          <p:nvPr>
            <p:ph type="sldNum" sz="quarter" idx="12"/>
          </p:nvPr>
        </p:nvSpPr>
        <p:spPr/>
        <p:txBody>
          <a:bodyPr/>
          <a:lstStyle/>
          <a:p>
            <a:fld id="{5DEE5012-F311-E345-84DE-1C79173EE7CD}" type="slidenum">
              <a:rPr lang="en-US"/>
              <a:pPr/>
              <a:t>58</a:t>
            </a:fld>
            <a:endParaRPr lang="en-US"/>
          </a:p>
        </p:txBody>
      </p:sp>
      <p:sp>
        <p:nvSpPr>
          <p:cNvPr id="459778" name="Rectangle 2"/>
          <p:cNvSpPr>
            <a:spLocks noGrp="1" noChangeArrowheads="1"/>
          </p:cNvSpPr>
          <p:nvPr>
            <p:ph type="title"/>
          </p:nvPr>
        </p:nvSpPr>
        <p:spPr/>
        <p:txBody>
          <a:bodyPr/>
          <a:lstStyle/>
          <a:p>
            <a:r>
              <a:rPr lang="en-US" dirty="0"/>
              <a:t>Currency Manipulation</a:t>
            </a:r>
          </a:p>
        </p:txBody>
      </p:sp>
      <p:sp>
        <p:nvSpPr>
          <p:cNvPr id="459779" name="Rectangle 3"/>
          <p:cNvSpPr>
            <a:spLocks noGrp="1" noChangeArrowheads="1"/>
          </p:cNvSpPr>
          <p:nvPr>
            <p:ph type="body" idx="1"/>
          </p:nvPr>
        </p:nvSpPr>
        <p:spPr/>
        <p:txBody>
          <a:bodyPr/>
          <a:lstStyle/>
          <a:p>
            <a:r>
              <a:rPr lang="en-US" dirty="0">
                <a:solidFill>
                  <a:schemeClr val="bg1">
                    <a:lumMod val="75000"/>
                  </a:schemeClr>
                </a:solidFill>
              </a:rPr>
              <a:t>The financial crisis of 2008 </a:t>
            </a:r>
          </a:p>
          <a:p>
            <a:pPr lvl="1"/>
            <a:r>
              <a:rPr lang="en-US" dirty="0">
                <a:solidFill>
                  <a:schemeClr val="bg1">
                    <a:lumMod val="75000"/>
                  </a:schemeClr>
                </a:solidFill>
              </a:rPr>
              <a:t>Slowed down the appreciation of the renminbi, off and on</a:t>
            </a:r>
          </a:p>
          <a:p>
            <a:pPr lvl="1"/>
            <a:r>
              <a:rPr lang="en-US" dirty="0">
                <a:solidFill>
                  <a:schemeClr val="bg1">
                    <a:lumMod val="75000"/>
                  </a:schemeClr>
                </a:solidFill>
              </a:rPr>
              <a:t>But reserves continued to grow rapidly in most periods until 2014</a:t>
            </a:r>
          </a:p>
          <a:p>
            <a:pPr lvl="1"/>
            <a:r>
              <a:rPr lang="en-US" dirty="0"/>
              <a:t>China’s purchases of US dollars were still holding down the yuan’s value, or slowing its rise</a:t>
            </a:r>
          </a:p>
          <a:p>
            <a:r>
              <a:rPr lang="en-US" dirty="0"/>
              <a:t>But all that changed in 2014</a:t>
            </a:r>
          </a:p>
        </p:txBody>
      </p:sp>
    </p:spTree>
    <p:extLst>
      <p:ext uri="{BB962C8B-B14F-4D97-AF65-F5344CB8AC3E}">
        <p14:creationId xmlns:p14="http://schemas.microsoft.com/office/powerpoint/2010/main" val="146451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9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97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977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97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title="US$ / Yuan">
            <a:extLst>
              <a:ext uri="{FF2B5EF4-FFF2-40B4-BE49-F238E27FC236}">
                <a16:creationId xmlns:a16="http://schemas.microsoft.com/office/drawing/2014/main" id="{00000000-0008-0000-0000-000002000000}"/>
              </a:ext>
            </a:extLst>
          </p:cNvPr>
          <p:cNvGraphicFramePr>
            <a:graphicFrameLocks/>
          </p:cNvGraphicFramePr>
          <p:nvPr/>
        </p:nvGraphicFramePr>
        <p:xfrm>
          <a:off x="838200" y="1524000"/>
          <a:ext cx="7310967" cy="4728634"/>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BB7C0600-6891-0A47-85DB-DEE96F2B5CE7}"/>
              </a:ext>
            </a:extLst>
          </p:cNvPr>
          <p:cNvSpPr/>
          <p:nvPr/>
        </p:nvSpPr>
        <p:spPr>
          <a:xfrm>
            <a:off x="7467600" y="1676400"/>
            <a:ext cx="533400" cy="2895600"/>
          </a:xfrm>
          <a:prstGeom prst="rect">
            <a:avLst/>
          </a:prstGeom>
          <a:pattFill prst="wdUpDiag">
            <a:fgClr>
              <a:srgbClr val="FFC000"/>
            </a:fgClr>
            <a:bgClr>
              <a:schemeClr val="bg1"/>
            </a:bgClr>
          </a:patt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China’s Exchange Rate, US$/Yuan, 2000-2018</a:t>
            </a:r>
          </a:p>
        </p:txBody>
      </p:sp>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fld id="{454D277B-0D97-AD4C-8AC3-66D6541CFDAD}" type="slidenum">
              <a:rPr lang="en-US" smtClean="0"/>
              <a:pPr/>
              <a:t>59</a:t>
            </a:fld>
            <a:endParaRPr lang="en-US"/>
          </a:p>
        </p:txBody>
      </p:sp>
      <p:sp>
        <p:nvSpPr>
          <p:cNvPr id="9" name="Oval Callout 8"/>
          <p:cNvSpPr/>
          <p:nvPr/>
        </p:nvSpPr>
        <p:spPr>
          <a:xfrm>
            <a:off x="2971800" y="2895600"/>
            <a:ext cx="3505200" cy="1905000"/>
          </a:xfrm>
          <a:prstGeom prst="wedgeEllipseCallout">
            <a:avLst>
              <a:gd name="adj1" fmla="val 48651"/>
              <a:gd name="adj2" fmla="val -89527"/>
            </a:avLst>
          </a:prstGeom>
          <a:solidFill>
            <a:srgbClr val="FFAC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352800" y="3200400"/>
            <a:ext cx="2743200" cy="1569660"/>
          </a:xfrm>
          <a:prstGeom prst="rect">
            <a:avLst/>
          </a:prstGeom>
          <a:noFill/>
        </p:spPr>
        <p:txBody>
          <a:bodyPr wrap="square" rtlCol="0">
            <a:spAutoFit/>
          </a:bodyPr>
          <a:lstStyle/>
          <a:p>
            <a:pPr algn="ctr"/>
            <a:r>
              <a:rPr lang="en-US" sz="2400" dirty="0"/>
              <a:t>The yuan reached its peak in 2013, and began to fall in 2015</a:t>
            </a:r>
          </a:p>
        </p:txBody>
      </p:sp>
      <p:sp>
        <p:nvSpPr>
          <p:cNvPr id="3" name="Oval 2"/>
          <p:cNvSpPr/>
          <p:nvPr/>
        </p:nvSpPr>
        <p:spPr>
          <a:xfrm>
            <a:off x="5257800" y="3886200"/>
            <a:ext cx="838200" cy="5334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rot="866278">
            <a:off x="6626228" y="1930039"/>
            <a:ext cx="1039048" cy="5334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cxnSpLocks/>
            <a:stCxn id="3" idx="7"/>
            <a:endCxn id="11" idx="4"/>
          </p:cNvCxnSpPr>
          <p:nvPr/>
        </p:nvCxnSpPr>
        <p:spPr>
          <a:xfrm flipV="1">
            <a:off x="5973248" y="2455016"/>
            <a:ext cx="1106007" cy="1509299"/>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030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lstStyle/>
          <a:p>
            <a:r>
              <a:rPr lang="en-US" dirty="0"/>
              <a:t>Current Account Balance</a:t>
            </a:r>
          </a:p>
          <a:p>
            <a:pPr lvl="1"/>
            <a:r>
              <a:rPr lang="en-US" dirty="0"/>
              <a:t>Also includes </a:t>
            </a:r>
          </a:p>
          <a:p>
            <a:pPr lvl="2"/>
            <a:r>
              <a:rPr lang="en-US" dirty="0"/>
              <a:t>Income from abroad minus income paid to abroad</a:t>
            </a:r>
          </a:p>
          <a:p>
            <a:pPr lvl="2"/>
            <a:r>
              <a:rPr lang="en-US" dirty="0"/>
              <a:t>Transfer payments into country minus transfer payments out of country</a:t>
            </a:r>
          </a:p>
          <a:p>
            <a:pPr lvl="1"/>
            <a:r>
              <a:rPr lang="en-US" dirty="0"/>
              <a:t>Thus equals</a:t>
            </a:r>
          </a:p>
          <a:p>
            <a:pPr lvl="2"/>
            <a:r>
              <a:rPr lang="en-US" dirty="0"/>
              <a:t>Exports minus imports of goods and services plus net income from abroad and net transfer inflows</a:t>
            </a:r>
          </a:p>
          <a:p>
            <a:r>
              <a:rPr lang="en-US" dirty="0"/>
              <a:t>For most high-income countries, current account balance ≈ balance of trade.</a:t>
            </a:r>
          </a:p>
        </p:txBody>
      </p:sp>
      <p:sp>
        <p:nvSpPr>
          <p:cNvPr id="4" name="Footer Placeholder 3"/>
          <p:cNvSpPr>
            <a:spLocks noGrp="1"/>
          </p:cNvSpPr>
          <p:nvPr>
            <p:ph type="ftr" sz="quarter" idx="11"/>
          </p:nvPr>
        </p:nvSpPr>
        <p:spPr/>
        <p:txBody>
          <a:bodyPr/>
          <a:lstStyle/>
          <a:p>
            <a:r>
              <a:rPr lang="en-US"/>
              <a:t>Lecture 3:  Deficits</a:t>
            </a:r>
            <a:endParaRPr lang="en-US" dirty="0"/>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a:t>
            </a:fld>
            <a:endParaRPr lang="en-US" dirty="0"/>
          </a:p>
        </p:txBody>
      </p:sp>
    </p:spTree>
    <p:extLst>
      <p:ext uri="{BB962C8B-B14F-4D97-AF65-F5344CB8AC3E}">
        <p14:creationId xmlns:p14="http://schemas.microsoft.com/office/powerpoint/2010/main" val="3339970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00000000-0008-0000-0400-000002000000}"/>
              </a:ext>
            </a:extLst>
          </p:cNvPr>
          <p:cNvGraphicFramePr>
            <a:graphicFrameLocks/>
          </p:cNvGraphicFramePr>
          <p:nvPr/>
        </p:nvGraphicFramePr>
        <p:xfrm>
          <a:off x="441048" y="304799"/>
          <a:ext cx="8261903" cy="5634107"/>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09AD993F-425F-B14E-BB38-C1774FDDBA32}"/>
              </a:ext>
            </a:extLst>
          </p:cNvPr>
          <p:cNvSpPr/>
          <p:nvPr/>
        </p:nvSpPr>
        <p:spPr>
          <a:xfrm>
            <a:off x="7924800" y="1676400"/>
            <a:ext cx="609600" cy="2895600"/>
          </a:xfrm>
          <a:prstGeom prst="rect">
            <a:avLst/>
          </a:prstGeom>
          <a:pattFill prst="wdUpDiag">
            <a:fgClr>
              <a:srgbClr val="FFC000"/>
            </a:fgClr>
            <a:bgClr>
              <a:schemeClr val="bg1"/>
            </a:bgClr>
          </a:patt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fld id="{454D277B-0D97-AD4C-8AC3-66D6541CFDAD}" type="slidenum">
              <a:rPr lang="en-US" smtClean="0"/>
              <a:pPr/>
              <a:t>60</a:t>
            </a:fld>
            <a:endParaRPr lang="en-US"/>
          </a:p>
        </p:txBody>
      </p:sp>
      <p:sp>
        <p:nvSpPr>
          <p:cNvPr id="12" name="Oval Callout 11"/>
          <p:cNvSpPr/>
          <p:nvPr/>
        </p:nvSpPr>
        <p:spPr>
          <a:xfrm>
            <a:off x="4953000" y="3352800"/>
            <a:ext cx="3200400" cy="1447800"/>
          </a:xfrm>
          <a:prstGeom prst="wedgeEllipseCallout">
            <a:avLst>
              <a:gd name="adj1" fmla="val 26369"/>
              <a:gd name="adj2" fmla="val -105109"/>
            </a:avLst>
          </a:prstGeom>
          <a:solidFill>
            <a:srgbClr val="FFAC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257800" y="3505200"/>
            <a:ext cx="2743200" cy="1200329"/>
          </a:xfrm>
          <a:prstGeom prst="rect">
            <a:avLst/>
          </a:prstGeom>
          <a:noFill/>
        </p:spPr>
        <p:txBody>
          <a:bodyPr wrap="square" rtlCol="0">
            <a:spAutoFit/>
          </a:bodyPr>
          <a:lstStyle/>
          <a:p>
            <a:pPr algn="ctr"/>
            <a:r>
              <a:rPr lang="en-US" sz="2400" dirty="0"/>
              <a:t>From 2014-16, China’s reserves were falling</a:t>
            </a:r>
          </a:p>
        </p:txBody>
      </p:sp>
      <p:sp>
        <p:nvSpPr>
          <p:cNvPr id="7" name="Oval 6"/>
          <p:cNvSpPr/>
          <p:nvPr/>
        </p:nvSpPr>
        <p:spPr>
          <a:xfrm>
            <a:off x="6477000" y="4191000"/>
            <a:ext cx="1143000" cy="5334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rot="1756599">
            <a:off x="6569461" y="1792671"/>
            <a:ext cx="1720077" cy="113905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cxnSpLocks/>
            <a:stCxn id="7" idx="7"/>
            <a:endCxn id="8" idx="5"/>
          </p:cNvCxnSpPr>
          <p:nvPr/>
        </p:nvCxnSpPr>
        <p:spPr>
          <a:xfrm flipV="1">
            <a:off x="7452612" y="3010874"/>
            <a:ext cx="310409" cy="1258241"/>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729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Lecture 3:  Deficits</a:t>
            </a:r>
          </a:p>
        </p:txBody>
      </p:sp>
      <p:sp>
        <p:nvSpPr>
          <p:cNvPr id="5" name="Slide Number Placeholder 5"/>
          <p:cNvSpPr>
            <a:spLocks noGrp="1"/>
          </p:cNvSpPr>
          <p:nvPr>
            <p:ph type="sldNum" sz="quarter" idx="12"/>
          </p:nvPr>
        </p:nvSpPr>
        <p:spPr/>
        <p:txBody>
          <a:bodyPr/>
          <a:lstStyle/>
          <a:p>
            <a:fld id="{5DEE5012-F311-E345-84DE-1C79173EE7CD}" type="slidenum">
              <a:rPr lang="en-US"/>
              <a:pPr/>
              <a:t>61</a:t>
            </a:fld>
            <a:endParaRPr lang="en-US"/>
          </a:p>
        </p:txBody>
      </p:sp>
      <p:sp>
        <p:nvSpPr>
          <p:cNvPr id="459778" name="Rectangle 2"/>
          <p:cNvSpPr>
            <a:spLocks noGrp="1" noChangeArrowheads="1"/>
          </p:cNvSpPr>
          <p:nvPr>
            <p:ph type="title"/>
          </p:nvPr>
        </p:nvSpPr>
        <p:spPr/>
        <p:txBody>
          <a:bodyPr/>
          <a:lstStyle/>
          <a:p>
            <a:r>
              <a:rPr lang="en-US" dirty="0"/>
              <a:t>Currency Manipulation</a:t>
            </a:r>
          </a:p>
        </p:txBody>
      </p:sp>
      <p:sp>
        <p:nvSpPr>
          <p:cNvPr id="459779" name="Rectangle 3"/>
          <p:cNvSpPr>
            <a:spLocks noGrp="1" noChangeArrowheads="1"/>
          </p:cNvSpPr>
          <p:nvPr>
            <p:ph type="body" idx="1"/>
          </p:nvPr>
        </p:nvSpPr>
        <p:spPr>
          <a:xfrm>
            <a:off x="457200" y="1447800"/>
            <a:ext cx="8229600" cy="4525963"/>
          </a:xfrm>
        </p:spPr>
        <p:txBody>
          <a:bodyPr/>
          <a:lstStyle/>
          <a:p>
            <a:r>
              <a:rPr lang="en-US" dirty="0"/>
              <a:t>Starting in 2014</a:t>
            </a:r>
          </a:p>
          <a:p>
            <a:pPr lvl="1"/>
            <a:r>
              <a:rPr lang="en-US" dirty="0"/>
              <a:t>The renminbi fell against the US dollar</a:t>
            </a:r>
          </a:p>
          <a:p>
            <a:pPr lvl="1"/>
            <a:r>
              <a:rPr lang="en-US" dirty="0"/>
              <a:t>Chinese reserves declined, by almost $1 trillion</a:t>
            </a:r>
          </a:p>
          <a:p>
            <a:pPr lvl="1"/>
            <a:r>
              <a:rPr lang="en-US" dirty="0"/>
              <a:t>This means that China’s CB was </a:t>
            </a:r>
          </a:p>
          <a:p>
            <a:pPr lvl="2"/>
            <a:r>
              <a:rPr lang="en-US" dirty="0"/>
              <a:t>Selling dollars, not buying them</a:t>
            </a:r>
          </a:p>
          <a:p>
            <a:pPr lvl="2"/>
            <a:r>
              <a:rPr lang="en-US" dirty="0"/>
              <a:t>Thus pushing the dollar down, not up </a:t>
            </a:r>
          </a:p>
          <a:p>
            <a:pPr lvl="2"/>
            <a:r>
              <a:rPr lang="en-US" dirty="0"/>
              <a:t>And the renminbi up, not down.</a:t>
            </a:r>
          </a:p>
          <a:p>
            <a:pPr lvl="1"/>
            <a:r>
              <a:rPr lang="en-US" dirty="0"/>
              <a:t>So China WAS intervening</a:t>
            </a:r>
          </a:p>
          <a:p>
            <a:pPr lvl="1"/>
            <a:r>
              <a:rPr lang="en-US" dirty="0"/>
              <a:t>But </a:t>
            </a:r>
            <a:r>
              <a:rPr lang="en-US" u="sng" dirty="0"/>
              <a:t>not</a:t>
            </a:r>
            <a:r>
              <a:rPr lang="en-US" dirty="0"/>
              <a:t> to push its currency down</a:t>
            </a:r>
          </a:p>
          <a:p>
            <a:pPr lvl="1"/>
            <a:endParaRPr lang="en-US" dirty="0"/>
          </a:p>
        </p:txBody>
      </p:sp>
    </p:spTree>
    <p:extLst>
      <p:ext uri="{BB962C8B-B14F-4D97-AF65-F5344CB8AC3E}">
        <p14:creationId xmlns:p14="http://schemas.microsoft.com/office/powerpoint/2010/main" val="57860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9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97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97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97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977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977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977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97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title="US$ / Yuan">
            <a:extLst>
              <a:ext uri="{FF2B5EF4-FFF2-40B4-BE49-F238E27FC236}">
                <a16:creationId xmlns:a16="http://schemas.microsoft.com/office/drawing/2014/main" id="{00000000-0008-0000-0000-000002000000}"/>
              </a:ext>
            </a:extLst>
          </p:cNvPr>
          <p:cNvGraphicFramePr>
            <a:graphicFrameLocks/>
          </p:cNvGraphicFramePr>
          <p:nvPr/>
        </p:nvGraphicFramePr>
        <p:xfrm>
          <a:off x="838200" y="1524000"/>
          <a:ext cx="7310967" cy="472863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China’s Exchange Rate, US$/Yuan, 2000-2018</a:t>
            </a:r>
          </a:p>
        </p:txBody>
      </p:sp>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fld id="{454D277B-0D97-AD4C-8AC3-66D6541CFDAD}" type="slidenum">
              <a:rPr lang="en-US" smtClean="0"/>
              <a:pPr/>
              <a:t>62</a:t>
            </a:fld>
            <a:endParaRPr lang="en-US"/>
          </a:p>
        </p:txBody>
      </p:sp>
      <p:sp>
        <p:nvSpPr>
          <p:cNvPr id="6" name="Oval Callout 5">
            <a:extLst>
              <a:ext uri="{FF2B5EF4-FFF2-40B4-BE49-F238E27FC236}">
                <a16:creationId xmlns:a16="http://schemas.microsoft.com/office/drawing/2014/main" id="{938E77B3-8FBB-CC44-AF01-DF6FC2764B19}"/>
              </a:ext>
            </a:extLst>
          </p:cNvPr>
          <p:cNvSpPr/>
          <p:nvPr/>
        </p:nvSpPr>
        <p:spPr>
          <a:xfrm>
            <a:off x="2971800" y="2895600"/>
            <a:ext cx="3505200" cy="1905000"/>
          </a:xfrm>
          <a:prstGeom prst="wedgeEllipseCallout">
            <a:avLst>
              <a:gd name="adj1" fmla="val 82749"/>
              <a:gd name="adj2" fmla="val -87766"/>
            </a:avLst>
          </a:prstGeom>
          <a:solidFill>
            <a:srgbClr val="FFAC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6CAEC94-6BD6-2147-AA91-10CD8B3AE282}"/>
              </a:ext>
            </a:extLst>
          </p:cNvPr>
          <p:cNvSpPr txBox="1"/>
          <p:nvPr/>
        </p:nvSpPr>
        <p:spPr>
          <a:xfrm>
            <a:off x="3352800" y="3200400"/>
            <a:ext cx="2743200" cy="1569660"/>
          </a:xfrm>
          <a:prstGeom prst="rect">
            <a:avLst/>
          </a:prstGeom>
          <a:noFill/>
        </p:spPr>
        <p:txBody>
          <a:bodyPr wrap="square" rtlCol="0">
            <a:spAutoFit/>
          </a:bodyPr>
          <a:lstStyle/>
          <a:p>
            <a:pPr algn="ctr"/>
            <a:r>
              <a:rPr lang="en-US" sz="2400" dirty="0"/>
              <a:t>Most recently, the yuan has moved up in 2017, down in 2018</a:t>
            </a:r>
          </a:p>
        </p:txBody>
      </p:sp>
      <p:sp>
        <p:nvSpPr>
          <p:cNvPr id="8" name="Oval 7">
            <a:extLst>
              <a:ext uri="{FF2B5EF4-FFF2-40B4-BE49-F238E27FC236}">
                <a16:creationId xmlns:a16="http://schemas.microsoft.com/office/drawing/2014/main" id="{C88D63E8-22CC-D744-B9BB-C884109AE10B}"/>
              </a:ext>
            </a:extLst>
          </p:cNvPr>
          <p:cNvSpPr/>
          <p:nvPr/>
        </p:nvSpPr>
        <p:spPr>
          <a:xfrm>
            <a:off x="3429000" y="3886200"/>
            <a:ext cx="2667000" cy="8382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DA56747-DF55-754C-897A-778AC90AB716}"/>
              </a:ext>
            </a:extLst>
          </p:cNvPr>
          <p:cNvSpPr/>
          <p:nvPr/>
        </p:nvSpPr>
        <p:spPr>
          <a:xfrm>
            <a:off x="7145752" y="1953851"/>
            <a:ext cx="1039048" cy="5334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EA0325E-B216-0742-ADF0-B571A7560C92}"/>
              </a:ext>
            </a:extLst>
          </p:cNvPr>
          <p:cNvCxnSpPr>
            <a:cxnSpLocks/>
            <a:stCxn id="8" idx="7"/>
            <a:endCxn id="9" idx="4"/>
          </p:cNvCxnSpPr>
          <p:nvPr/>
        </p:nvCxnSpPr>
        <p:spPr>
          <a:xfrm flipV="1">
            <a:off x="5705427" y="2487251"/>
            <a:ext cx="1959849" cy="1521701"/>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42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00000000-0008-0000-0400-000002000000}"/>
              </a:ext>
            </a:extLst>
          </p:cNvPr>
          <p:cNvGraphicFramePr>
            <a:graphicFrameLocks/>
          </p:cNvGraphicFramePr>
          <p:nvPr/>
        </p:nvGraphicFramePr>
        <p:xfrm>
          <a:off x="441048" y="304799"/>
          <a:ext cx="8261903" cy="5634107"/>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fld id="{454D277B-0D97-AD4C-8AC3-66D6541CFDAD}" type="slidenum">
              <a:rPr lang="en-US" smtClean="0"/>
              <a:pPr/>
              <a:t>63</a:t>
            </a:fld>
            <a:endParaRPr lang="en-US"/>
          </a:p>
        </p:txBody>
      </p:sp>
      <p:sp>
        <p:nvSpPr>
          <p:cNvPr id="6" name="Oval Callout 5">
            <a:extLst>
              <a:ext uri="{FF2B5EF4-FFF2-40B4-BE49-F238E27FC236}">
                <a16:creationId xmlns:a16="http://schemas.microsoft.com/office/drawing/2014/main" id="{A78D28BD-77B2-EB45-9356-F1ADB2B73A3D}"/>
              </a:ext>
            </a:extLst>
          </p:cNvPr>
          <p:cNvSpPr/>
          <p:nvPr/>
        </p:nvSpPr>
        <p:spPr>
          <a:xfrm>
            <a:off x="2971800" y="2895600"/>
            <a:ext cx="3505200" cy="1447800"/>
          </a:xfrm>
          <a:prstGeom prst="wedgeEllipseCallout">
            <a:avLst>
              <a:gd name="adj1" fmla="val 78814"/>
              <a:gd name="adj2" fmla="val -64856"/>
            </a:avLst>
          </a:prstGeom>
          <a:solidFill>
            <a:srgbClr val="FFAC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DB3E80A-C7D4-EC42-A809-5A37E3486E29}"/>
              </a:ext>
            </a:extLst>
          </p:cNvPr>
          <p:cNvSpPr txBox="1"/>
          <p:nvPr/>
        </p:nvSpPr>
        <p:spPr>
          <a:xfrm>
            <a:off x="3352800" y="3200400"/>
            <a:ext cx="2743200" cy="830997"/>
          </a:xfrm>
          <a:prstGeom prst="rect">
            <a:avLst/>
          </a:prstGeom>
          <a:noFill/>
        </p:spPr>
        <p:txBody>
          <a:bodyPr wrap="square" rtlCol="0">
            <a:spAutoFit/>
          </a:bodyPr>
          <a:lstStyle/>
          <a:p>
            <a:pPr algn="ctr"/>
            <a:r>
              <a:rPr lang="en-US" sz="2400" dirty="0"/>
              <a:t>While reserves have moved little</a:t>
            </a:r>
          </a:p>
        </p:txBody>
      </p:sp>
      <p:sp>
        <p:nvSpPr>
          <p:cNvPr id="8" name="Oval 7">
            <a:extLst>
              <a:ext uri="{FF2B5EF4-FFF2-40B4-BE49-F238E27FC236}">
                <a16:creationId xmlns:a16="http://schemas.microsoft.com/office/drawing/2014/main" id="{F4126BE8-FC10-5849-8A40-500A8E9E4BDC}"/>
              </a:ext>
            </a:extLst>
          </p:cNvPr>
          <p:cNvSpPr/>
          <p:nvPr/>
        </p:nvSpPr>
        <p:spPr>
          <a:xfrm>
            <a:off x="5181600" y="3505200"/>
            <a:ext cx="838200" cy="5334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A3DCA1D-46B1-DE46-B040-622E75792614}"/>
              </a:ext>
            </a:extLst>
          </p:cNvPr>
          <p:cNvSpPr/>
          <p:nvPr/>
        </p:nvSpPr>
        <p:spPr>
          <a:xfrm>
            <a:off x="7620000" y="2362200"/>
            <a:ext cx="1039048" cy="5334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119C5941-683E-494F-8036-D0D57A30F4F5}"/>
              </a:ext>
            </a:extLst>
          </p:cNvPr>
          <p:cNvCxnSpPr>
            <a:cxnSpLocks/>
            <a:stCxn id="8" idx="7"/>
            <a:endCxn id="9" idx="4"/>
          </p:cNvCxnSpPr>
          <p:nvPr/>
        </p:nvCxnSpPr>
        <p:spPr>
          <a:xfrm flipV="1">
            <a:off x="5897048" y="2895600"/>
            <a:ext cx="2242476" cy="687715"/>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137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3:  Deficits</a:t>
            </a:r>
            <a:endParaRPr lang="en-US" dirty="0"/>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64</a:t>
            </a:fld>
            <a:endParaRPr lang="en-US"/>
          </a:p>
        </p:txBody>
      </p:sp>
      <p:sp>
        <p:nvSpPr>
          <p:cNvPr id="6" name="Rectangle 2"/>
          <p:cNvSpPr>
            <a:spLocks noGrp="1" noChangeArrowheads="1"/>
          </p:cNvSpPr>
          <p:nvPr>
            <p:ph type="title"/>
          </p:nvPr>
        </p:nvSpPr>
        <p:spPr>
          <a:xfrm>
            <a:off x="457200" y="274638"/>
            <a:ext cx="8229600" cy="1143000"/>
          </a:xfrm>
        </p:spPr>
        <p:txBody>
          <a:bodyPr/>
          <a:lstStyle/>
          <a:p>
            <a:r>
              <a:rPr lang="en-US" dirty="0"/>
              <a:t>Currency Manipulation</a:t>
            </a:r>
          </a:p>
        </p:txBody>
      </p:sp>
      <p:sp>
        <p:nvSpPr>
          <p:cNvPr id="3" name="TextBox 2"/>
          <p:cNvSpPr txBox="1"/>
          <p:nvPr/>
        </p:nvSpPr>
        <p:spPr>
          <a:xfrm>
            <a:off x="152400" y="1295400"/>
            <a:ext cx="7239000" cy="461665"/>
          </a:xfrm>
          <a:prstGeom prst="rect">
            <a:avLst/>
          </a:prstGeom>
          <a:noFill/>
        </p:spPr>
        <p:txBody>
          <a:bodyPr wrap="square" rtlCol="0">
            <a:spAutoFit/>
          </a:bodyPr>
          <a:lstStyle/>
          <a:p>
            <a:r>
              <a:rPr lang="en-US" sz="2400"/>
              <a:t>Recent movements of the Chinese currency</a:t>
            </a:r>
          </a:p>
        </p:txBody>
      </p:sp>
      <p:pic>
        <p:nvPicPr>
          <p:cNvPr id="7" name="Picture 6">
            <a:extLst>
              <a:ext uri="{FF2B5EF4-FFF2-40B4-BE49-F238E27FC236}">
                <a16:creationId xmlns:a16="http://schemas.microsoft.com/office/drawing/2014/main" id="{6C904963-E70C-804A-B660-EC81A95F0F87}"/>
              </a:ext>
            </a:extLst>
          </p:cNvPr>
          <p:cNvPicPr>
            <a:picLocks noChangeAspect="1"/>
          </p:cNvPicPr>
          <p:nvPr/>
        </p:nvPicPr>
        <p:blipFill>
          <a:blip r:embed="rId2"/>
          <a:stretch>
            <a:fillRect/>
          </a:stretch>
        </p:blipFill>
        <p:spPr>
          <a:xfrm>
            <a:off x="457200" y="1752600"/>
            <a:ext cx="8305800" cy="3811132"/>
          </a:xfrm>
          <a:prstGeom prst="rect">
            <a:avLst/>
          </a:prstGeom>
        </p:spPr>
      </p:pic>
      <p:cxnSp>
        <p:nvCxnSpPr>
          <p:cNvPr id="8" name="Straight Connector 7">
            <a:extLst>
              <a:ext uri="{FF2B5EF4-FFF2-40B4-BE49-F238E27FC236}">
                <a16:creationId xmlns:a16="http://schemas.microsoft.com/office/drawing/2014/main" id="{CD39B29F-2763-A746-98AB-4F38F7BB8B69}"/>
              </a:ext>
            </a:extLst>
          </p:cNvPr>
          <p:cNvCxnSpPr/>
          <p:nvPr/>
        </p:nvCxnSpPr>
        <p:spPr>
          <a:xfrm>
            <a:off x="3962400" y="3048000"/>
            <a:ext cx="5181600" cy="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25F3D73-449C-6948-B2C3-F6E4F893846E}"/>
              </a:ext>
            </a:extLst>
          </p:cNvPr>
          <p:cNvCxnSpPr>
            <a:cxnSpLocks/>
          </p:cNvCxnSpPr>
          <p:nvPr/>
        </p:nvCxnSpPr>
        <p:spPr>
          <a:xfrm>
            <a:off x="8001000" y="4876800"/>
            <a:ext cx="1066800" cy="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C70456AC-084C-A44F-B21C-7D7B16D61523}"/>
              </a:ext>
            </a:extLst>
          </p:cNvPr>
          <p:cNvCxnSpPr>
            <a:cxnSpLocks/>
          </p:cNvCxnSpPr>
          <p:nvPr/>
        </p:nvCxnSpPr>
        <p:spPr>
          <a:xfrm flipV="1">
            <a:off x="8839200" y="3048000"/>
            <a:ext cx="0" cy="1828800"/>
          </a:xfrm>
          <a:prstGeom prst="line">
            <a:avLst/>
          </a:prstGeom>
          <a:ln>
            <a:solidFill>
              <a:srgbClr val="FF0000"/>
            </a:solidFill>
            <a:prstDash val="lgDash"/>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428E801-B63D-2446-B06A-00C61B8258BD}"/>
              </a:ext>
            </a:extLst>
          </p:cNvPr>
          <p:cNvSpPr txBox="1"/>
          <p:nvPr/>
        </p:nvSpPr>
        <p:spPr>
          <a:xfrm>
            <a:off x="8610600" y="3810000"/>
            <a:ext cx="533400" cy="369332"/>
          </a:xfrm>
          <a:prstGeom prst="rect">
            <a:avLst/>
          </a:prstGeom>
          <a:solidFill>
            <a:schemeClr val="bg1"/>
          </a:solidFill>
          <a:ln w="25400">
            <a:solidFill>
              <a:srgbClr val="FF0000"/>
            </a:solidFill>
          </a:ln>
        </p:spPr>
        <p:txBody>
          <a:bodyPr wrap="square" rtlCol="0">
            <a:spAutoFit/>
          </a:bodyPr>
          <a:lstStyle/>
          <a:p>
            <a:pPr algn="ctr"/>
            <a:r>
              <a:rPr lang="en-US" dirty="0">
                <a:solidFill>
                  <a:srgbClr val="FF0000"/>
                </a:solidFill>
              </a:rPr>
              <a:t>9%</a:t>
            </a:r>
          </a:p>
        </p:txBody>
      </p:sp>
    </p:spTree>
    <p:extLst>
      <p:ext uri="{BB962C8B-B14F-4D97-AF65-F5344CB8AC3E}">
        <p14:creationId xmlns:p14="http://schemas.microsoft.com/office/powerpoint/2010/main" val="34626656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C5BDC1C-570F-1448-A77C-D340D99057BD}"/>
              </a:ext>
            </a:extLst>
          </p:cNvPr>
          <p:cNvSpPr>
            <a:spLocks noGrp="1"/>
          </p:cNvSpPr>
          <p:nvPr>
            <p:ph idx="1"/>
          </p:nvPr>
        </p:nvSpPr>
        <p:spPr>
          <a:xfrm>
            <a:off x="457200" y="1600200"/>
            <a:ext cx="8229600" cy="4525963"/>
          </a:xfrm>
        </p:spPr>
        <p:txBody>
          <a:bodyPr/>
          <a:lstStyle/>
          <a:p>
            <a:pPr marL="0" indent="0">
              <a:buNone/>
            </a:pPr>
            <a:r>
              <a:rPr lang="en-US" dirty="0"/>
              <a:t>Over the last 20 years, how many countries have been named as currency manipulators in the semi-annual Treasury reports? </a:t>
            </a:r>
          </a:p>
          <a:p>
            <a:pPr marL="971550" lvl="1" indent="-514350">
              <a:buFont typeface="+mj-lt"/>
              <a:buAutoNum type="alphaLcParenR"/>
            </a:pPr>
            <a:r>
              <a:rPr lang="en-US" dirty="0"/>
              <a:t>0</a:t>
            </a:r>
          </a:p>
          <a:p>
            <a:pPr marL="971550" lvl="1" indent="-514350">
              <a:buFont typeface="+mj-lt"/>
              <a:buAutoNum type="alphaLcParenR"/>
            </a:pPr>
            <a:r>
              <a:rPr lang="en-US" dirty="0"/>
              <a:t>1</a:t>
            </a:r>
          </a:p>
          <a:p>
            <a:pPr marL="971550" lvl="1" indent="-514350">
              <a:buFont typeface="+mj-lt"/>
              <a:buAutoNum type="alphaLcParenR"/>
            </a:pPr>
            <a:r>
              <a:rPr lang="en-US" dirty="0"/>
              <a:t>2</a:t>
            </a:r>
          </a:p>
          <a:p>
            <a:pPr marL="971550" lvl="1" indent="-514350">
              <a:buFont typeface="+mj-lt"/>
              <a:buAutoNum type="alphaLcParenR"/>
            </a:pPr>
            <a:r>
              <a:rPr lang="en-US" dirty="0"/>
              <a:t>3</a:t>
            </a:r>
          </a:p>
          <a:p>
            <a:pPr marL="971550" lvl="1" indent="-514350">
              <a:buFont typeface="+mj-lt"/>
              <a:buAutoNum type="alphaLcParenR"/>
            </a:pPr>
            <a:r>
              <a:rPr lang="en-US" dirty="0"/>
              <a:t>4</a:t>
            </a:r>
          </a:p>
          <a:p>
            <a:pPr marL="971550" lvl="1" indent="-514350">
              <a:buFont typeface="+mj-lt"/>
              <a:buAutoNum type="alphaLcParenR"/>
            </a:pPr>
            <a:endParaRPr lang="en-US" dirty="0"/>
          </a:p>
          <a:p>
            <a:pPr marL="971550" lvl="1" indent="-514350">
              <a:buFont typeface="+mj-lt"/>
              <a:buAutoNum type="alphaLcParenR"/>
            </a:pPr>
            <a:endParaRPr lang="en-US" dirty="0"/>
          </a:p>
        </p:txBody>
      </p:sp>
      <p:sp>
        <p:nvSpPr>
          <p:cNvPr id="2" name="Title 1"/>
          <p:cNvSpPr>
            <a:spLocks noGrp="1"/>
          </p:cNvSpPr>
          <p:nvPr>
            <p:ph type="title"/>
          </p:nvPr>
        </p:nvSpPr>
        <p:spPr/>
        <p:txBody>
          <a:bodyPr/>
          <a:lstStyle/>
          <a:p>
            <a:r>
              <a:rPr lang="en-US" dirty="0"/>
              <a:t>Clicker Question</a:t>
            </a:r>
          </a:p>
        </p:txBody>
      </p:sp>
      <p:sp>
        <p:nvSpPr>
          <p:cNvPr id="6" name="TextBox 5"/>
          <p:cNvSpPr txBox="1"/>
          <p:nvPr/>
        </p:nvSpPr>
        <p:spPr>
          <a:xfrm>
            <a:off x="533400" y="320040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3D44ABB1-5268-E04C-B39B-3B30B45974EF}"/>
              </a:ext>
            </a:extLst>
          </p:cNvPr>
          <p:cNvSpPr>
            <a:spLocks noGrp="1"/>
          </p:cNvSpPr>
          <p:nvPr>
            <p:ph type="ftr" sz="quarter" idx="11"/>
          </p:nvPr>
        </p:nvSpPr>
        <p:spPr/>
        <p:txBody>
          <a:bodyPr/>
          <a:lstStyle/>
          <a:p>
            <a:r>
              <a:rPr lang="en-US"/>
              <a:t>Lecture 3:  Deficits</a:t>
            </a:r>
          </a:p>
        </p:txBody>
      </p:sp>
      <p:sp>
        <p:nvSpPr>
          <p:cNvPr id="4" name="Slide Number Placeholder 3">
            <a:extLst>
              <a:ext uri="{FF2B5EF4-FFF2-40B4-BE49-F238E27FC236}">
                <a16:creationId xmlns:a16="http://schemas.microsoft.com/office/drawing/2014/main" id="{F85F997F-11C7-0141-8B3B-74E94FB54542}"/>
              </a:ext>
            </a:extLst>
          </p:cNvPr>
          <p:cNvSpPr>
            <a:spLocks noGrp="1"/>
          </p:cNvSpPr>
          <p:nvPr>
            <p:ph type="sldNum" sz="quarter" idx="12"/>
          </p:nvPr>
        </p:nvSpPr>
        <p:spPr/>
        <p:txBody>
          <a:bodyPr/>
          <a:lstStyle/>
          <a:p>
            <a:pPr>
              <a:defRPr/>
            </a:pPr>
            <a:fld id="{659DFB22-C7E9-9E4B-8431-4E4E88AD005A}" type="slidenum">
              <a:rPr lang="en-US" smtClean="0"/>
              <a:pPr>
                <a:defRPr/>
              </a:pPr>
              <a:t>65</a:t>
            </a:fld>
            <a:endParaRPr lang="en-US"/>
          </a:p>
        </p:txBody>
      </p:sp>
    </p:spTree>
    <p:extLst>
      <p:ext uri="{BB962C8B-B14F-4D97-AF65-F5344CB8AC3E}">
        <p14:creationId xmlns:p14="http://schemas.microsoft.com/office/powerpoint/2010/main" val="51776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C5BDC1C-570F-1448-A77C-D340D99057BD}"/>
              </a:ext>
            </a:extLst>
          </p:cNvPr>
          <p:cNvSpPr>
            <a:spLocks noGrp="1"/>
          </p:cNvSpPr>
          <p:nvPr>
            <p:ph idx="1"/>
          </p:nvPr>
        </p:nvSpPr>
        <p:spPr>
          <a:xfrm>
            <a:off x="457200" y="1600200"/>
            <a:ext cx="8229600" cy="4525963"/>
          </a:xfrm>
        </p:spPr>
        <p:txBody>
          <a:bodyPr/>
          <a:lstStyle/>
          <a:p>
            <a:pPr marL="0" indent="0">
              <a:buNone/>
            </a:pPr>
            <a:r>
              <a:rPr lang="en-US" dirty="0"/>
              <a:t>Which of the following countries is </a:t>
            </a:r>
            <a:r>
              <a:rPr lang="en-US" u="sng" dirty="0"/>
              <a:t>not</a:t>
            </a:r>
            <a:r>
              <a:rPr lang="en-US" dirty="0"/>
              <a:t> mentioned as being on the Treasury Department’s monitoring list for currency manipulation?</a:t>
            </a:r>
          </a:p>
          <a:p>
            <a:pPr marL="971550" lvl="1" indent="-514350">
              <a:buFont typeface="+mj-lt"/>
              <a:buAutoNum type="alphaLcParenR"/>
            </a:pPr>
            <a:r>
              <a:rPr lang="en-US" dirty="0"/>
              <a:t>Germany</a:t>
            </a:r>
          </a:p>
          <a:p>
            <a:pPr marL="971550" lvl="1" indent="-514350">
              <a:buFont typeface="+mj-lt"/>
              <a:buAutoNum type="alphaLcParenR"/>
            </a:pPr>
            <a:r>
              <a:rPr lang="en-US" dirty="0"/>
              <a:t>Japan</a:t>
            </a:r>
          </a:p>
          <a:p>
            <a:pPr marL="971550" lvl="1" indent="-514350">
              <a:buFont typeface="+mj-lt"/>
              <a:buAutoNum type="alphaLcParenR"/>
            </a:pPr>
            <a:r>
              <a:rPr lang="en-US" dirty="0"/>
              <a:t>Mexico</a:t>
            </a:r>
          </a:p>
          <a:p>
            <a:pPr marL="971550" lvl="1" indent="-514350">
              <a:buFont typeface="+mj-lt"/>
              <a:buAutoNum type="alphaLcParenR"/>
            </a:pPr>
            <a:r>
              <a:rPr lang="en-US" dirty="0"/>
              <a:t>South Korea</a:t>
            </a:r>
          </a:p>
          <a:p>
            <a:pPr marL="971550" lvl="1" indent="-514350">
              <a:buFont typeface="+mj-lt"/>
              <a:buAutoNum type="alphaLcParenR"/>
            </a:pPr>
            <a:r>
              <a:rPr lang="en-US" dirty="0"/>
              <a:t>Switzerland</a:t>
            </a:r>
          </a:p>
          <a:p>
            <a:pPr marL="971550" lvl="1" indent="-514350">
              <a:buFont typeface="+mj-lt"/>
              <a:buAutoNum type="alphaLcParenR"/>
            </a:pPr>
            <a:endParaRPr lang="en-US" dirty="0"/>
          </a:p>
          <a:p>
            <a:pPr marL="971550" lvl="1" indent="-514350">
              <a:buFont typeface="+mj-lt"/>
              <a:buAutoNum type="alphaLcParenR"/>
            </a:pPr>
            <a:endParaRPr lang="en-US" dirty="0"/>
          </a:p>
        </p:txBody>
      </p:sp>
      <p:sp>
        <p:nvSpPr>
          <p:cNvPr id="2" name="Title 1"/>
          <p:cNvSpPr>
            <a:spLocks noGrp="1"/>
          </p:cNvSpPr>
          <p:nvPr>
            <p:ph type="title"/>
          </p:nvPr>
        </p:nvSpPr>
        <p:spPr/>
        <p:txBody>
          <a:bodyPr/>
          <a:lstStyle/>
          <a:p>
            <a:r>
              <a:rPr lang="en-US" dirty="0"/>
              <a:t>Clicker Question</a:t>
            </a:r>
          </a:p>
        </p:txBody>
      </p:sp>
      <p:sp>
        <p:nvSpPr>
          <p:cNvPr id="6" name="TextBox 5"/>
          <p:cNvSpPr txBox="1"/>
          <p:nvPr/>
        </p:nvSpPr>
        <p:spPr>
          <a:xfrm>
            <a:off x="533400" y="464820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AFE2350-6DB2-1842-9EA9-2FFF545B5AFA}"/>
              </a:ext>
            </a:extLst>
          </p:cNvPr>
          <p:cNvSpPr txBox="1"/>
          <p:nvPr/>
        </p:nvSpPr>
        <p:spPr>
          <a:xfrm>
            <a:off x="3962400" y="4572000"/>
            <a:ext cx="3733800" cy="954107"/>
          </a:xfrm>
          <a:prstGeom prst="rect">
            <a:avLst/>
          </a:prstGeom>
          <a:noFill/>
        </p:spPr>
        <p:txBody>
          <a:bodyPr wrap="square" rtlCol="0">
            <a:spAutoFit/>
          </a:bodyPr>
          <a:lstStyle/>
          <a:p>
            <a:r>
              <a:rPr lang="en-US" sz="2800" dirty="0">
                <a:solidFill>
                  <a:srgbClr val="00B050"/>
                </a:solidFill>
              </a:rPr>
              <a:t>See reading by Talley for the others</a:t>
            </a:r>
          </a:p>
        </p:txBody>
      </p:sp>
      <p:sp>
        <p:nvSpPr>
          <p:cNvPr id="3" name="Footer Placeholder 2">
            <a:extLst>
              <a:ext uri="{FF2B5EF4-FFF2-40B4-BE49-F238E27FC236}">
                <a16:creationId xmlns:a16="http://schemas.microsoft.com/office/drawing/2014/main" id="{7E88CA7E-ABEA-DA44-A1D5-8FBB2D48A6DB}"/>
              </a:ext>
            </a:extLst>
          </p:cNvPr>
          <p:cNvSpPr>
            <a:spLocks noGrp="1"/>
          </p:cNvSpPr>
          <p:nvPr>
            <p:ph type="ftr" sz="quarter" idx="11"/>
          </p:nvPr>
        </p:nvSpPr>
        <p:spPr/>
        <p:txBody>
          <a:bodyPr/>
          <a:lstStyle/>
          <a:p>
            <a:r>
              <a:rPr lang="en-US"/>
              <a:t>Lecture 3:  Deficits</a:t>
            </a:r>
          </a:p>
        </p:txBody>
      </p:sp>
      <p:sp>
        <p:nvSpPr>
          <p:cNvPr id="4" name="Slide Number Placeholder 3">
            <a:extLst>
              <a:ext uri="{FF2B5EF4-FFF2-40B4-BE49-F238E27FC236}">
                <a16:creationId xmlns:a16="http://schemas.microsoft.com/office/drawing/2014/main" id="{64CCDD83-7329-864A-AFF5-B434E38E03F7}"/>
              </a:ext>
            </a:extLst>
          </p:cNvPr>
          <p:cNvSpPr>
            <a:spLocks noGrp="1"/>
          </p:cNvSpPr>
          <p:nvPr>
            <p:ph type="sldNum" sz="quarter" idx="12"/>
          </p:nvPr>
        </p:nvSpPr>
        <p:spPr/>
        <p:txBody>
          <a:bodyPr/>
          <a:lstStyle/>
          <a:p>
            <a:pPr>
              <a:defRPr/>
            </a:pPr>
            <a:fld id="{659DFB22-C7E9-9E4B-8431-4E4E88AD005A}" type="slidenum">
              <a:rPr lang="en-US" smtClean="0"/>
              <a:pPr>
                <a:defRPr/>
              </a:pPr>
              <a:t>66</a:t>
            </a:fld>
            <a:endParaRPr lang="en-US"/>
          </a:p>
        </p:txBody>
      </p:sp>
    </p:spTree>
    <p:extLst>
      <p:ext uri="{BB962C8B-B14F-4D97-AF65-F5344CB8AC3E}">
        <p14:creationId xmlns:p14="http://schemas.microsoft.com/office/powerpoint/2010/main" val="341928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a:t>
            </a:r>
          </a:p>
        </p:txBody>
      </p:sp>
      <p:sp>
        <p:nvSpPr>
          <p:cNvPr id="3" name="Content Placeholder 2"/>
          <p:cNvSpPr>
            <a:spLocks noGrp="1"/>
          </p:cNvSpPr>
          <p:nvPr>
            <p:ph idx="1"/>
          </p:nvPr>
        </p:nvSpPr>
        <p:spPr>
          <a:xfrm>
            <a:off x="457200" y="1524000"/>
            <a:ext cx="8229600" cy="4572000"/>
          </a:xfrm>
        </p:spPr>
        <p:txBody>
          <a:bodyPr/>
          <a:lstStyle/>
          <a:p>
            <a:pPr marL="0" indent="0">
              <a:buNone/>
            </a:pPr>
            <a:r>
              <a:rPr lang="en-US" sz="2800" dirty="0"/>
              <a:t>In 2008, responding to the financial crisis and global recession, the US Fed used a new method to push down US interest rates.  This caused the US dollar to depreciate, and other countries complained that this was making it harder for them to compete and deal with their own recessions.</a:t>
            </a:r>
          </a:p>
          <a:p>
            <a:pPr marL="0" indent="0">
              <a:buNone/>
            </a:pPr>
            <a:endParaRPr lang="en-US" sz="2800" dirty="0"/>
          </a:p>
          <a:p>
            <a:pPr marL="0" indent="0">
              <a:buNone/>
            </a:pPr>
            <a:r>
              <a:rPr lang="en-US" sz="2800" dirty="0"/>
              <a:t>Was the US engaged in currency manipulation?  Were the complaints justified?</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67</a:t>
            </a:fld>
            <a:endParaRPr lang="en-US"/>
          </a:p>
        </p:txBody>
      </p:sp>
      <p:sp>
        <p:nvSpPr>
          <p:cNvPr id="8" name="Footer Placeholder 3"/>
          <p:cNvSpPr>
            <a:spLocks noGrp="1"/>
          </p:cNvSpPr>
          <p:nvPr>
            <p:ph type="ftr" sz="quarter" idx="11"/>
          </p:nvPr>
        </p:nvSpPr>
        <p:spPr>
          <a:xfrm>
            <a:off x="3124200" y="6245225"/>
            <a:ext cx="2895600" cy="476250"/>
          </a:xfrm>
        </p:spPr>
        <p:txBody>
          <a:bodyPr/>
          <a:lstStyle/>
          <a:p>
            <a:r>
              <a:rPr lang="en-US"/>
              <a:t>Lecture 3:  Deficits</a:t>
            </a:r>
          </a:p>
        </p:txBody>
      </p:sp>
    </p:spTree>
    <p:extLst>
      <p:ext uri="{BB962C8B-B14F-4D97-AF65-F5344CB8AC3E}">
        <p14:creationId xmlns:p14="http://schemas.microsoft.com/office/powerpoint/2010/main" val="650610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lstStyle/>
          <a:p>
            <a:r>
              <a:rPr lang="en-US" dirty="0"/>
              <a:t>Financial Account Balance</a:t>
            </a:r>
          </a:p>
          <a:p>
            <a:pPr lvl="1"/>
            <a:r>
              <a:rPr lang="en-US" dirty="0"/>
              <a:t>This represents changes in financial stocks</a:t>
            </a:r>
          </a:p>
          <a:p>
            <a:pPr lvl="2"/>
            <a:r>
              <a:rPr lang="en-US" dirty="0"/>
              <a:t>Net increase in foreign holding of assets here                  	Minus </a:t>
            </a:r>
          </a:p>
          <a:p>
            <a:pPr lvl="2"/>
            <a:r>
              <a:rPr lang="en-US" dirty="0"/>
              <a:t>Net increase in domestic holdings of assets abroad</a:t>
            </a:r>
          </a:p>
          <a:p>
            <a:pPr lvl="1"/>
            <a:r>
              <a:rPr lang="en-US" dirty="0"/>
              <a:t>Thus it is approximately our country’s net borrowing from abroad</a:t>
            </a:r>
          </a:p>
          <a:p>
            <a:pPr lvl="1"/>
            <a:endParaRPr lang="en-US" dirty="0"/>
          </a:p>
        </p:txBody>
      </p:sp>
      <p:sp>
        <p:nvSpPr>
          <p:cNvPr id="4" name="Footer Placeholder 3"/>
          <p:cNvSpPr>
            <a:spLocks noGrp="1"/>
          </p:cNvSpPr>
          <p:nvPr>
            <p:ph type="ftr" sz="quarter" idx="11"/>
          </p:nvPr>
        </p:nvSpPr>
        <p:spPr/>
        <p:txBody>
          <a:bodyPr/>
          <a:lstStyle/>
          <a:p>
            <a:r>
              <a:rPr lang="en-US"/>
              <a:t>Lecture 3:  Deficits</a:t>
            </a:r>
            <a:endParaRPr lang="en-US" dirty="0"/>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a:t>
            </a:fld>
            <a:endParaRPr lang="en-US" dirty="0"/>
          </a:p>
        </p:txBody>
      </p:sp>
    </p:spTree>
    <p:extLst>
      <p:ext uri="{BB962C8B-B14F-4D97-AF65-F5344CB8AC3E}">
        <p14:creationId xmlns:p14="http://schemas.microsoft.com/office/powerpoint/2010/main" val="297887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a:xfrm>
            <a:off x="457200" y="1600201"/>
            <a:ext cx="8229600" cy="1295400"/>
          </a:xfrm>
        </p:spPr>
        <p:txBody>
          <a:bodyPr/>
          <a:lstStyle/>
          <a:p>
            <a:r>
              <a:rPr lang="en-US" dirty="0"/>
              <a:t>How the balances fit together</a:t>
            </a:r>
          </a:p>
          <a:p>
            <a:r>
              <a:rPr lang="en-US" dirty="0"/>
              <a:t>It must be true (if measured perfectly) that</a:t>
            </a:r>
          </a:p>
          <a:p>
            <a:endParaRPr lang="en-US" dirty="0"/>
          </a:p>
          <a:p>
            <a:endParaRPr lang="en-US" dirty="0"/>
          </a:p>
          <a:p>
            <a:endParaRPr lang="en-US" dirty="0"/>
          </a:p>
          <a:p>
            <a:endParaRPr lang="en-US" dirty="0"/>
          </a:p>
          <a:p>
            <a:r>
              <a:rPr lang="en-US" dirty="0"/>
              <a:t>Thus a financial account surplus could be said to “finance” a current account deficit</a:t>
            </a:r>
          </a:p>
        </p:txBody>
      </p:sp>
      <p:sp>
        <p:nvSpPr>
          <p:cNvPr id="4" name="Footer Placeholder 3"/>
          <p:cNvSpPr>
            <a:spLocks noGrp="1"/>
          </p:cNvSpPr>
          <p:nvPr>
            <p:ph type="ftr" sz="quarter" idx="11"/>
          </p:nvPr>
        </p:nvSpPr>
        <p:spPr/>
        <p:txBody>
          <a:bodyPr/>
          <a:lstStyle/>
          <a:p>
            <a:r>
              <a:rPr lang="en-US"/>
              <a:t>Lecture 3:  Deficits</a:t>
            </a:r>
            <a:endParaRPr lang="en-US" dirty="0"/>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a:t>
            </a:fld>
            <a:endParaRPr lang="en-US" dirty="0"/>
          </a:p>
        </p:txBody>
      </p:sp>
      <p:sp>
        <p:nvSpPr>
          <p:cNvPr id="7" name="TextBox 6"/>
          <p:cNvSpPr txBox="1"/>
          <p:nvPr/>
        </p:nvSpPr>
        <p:spPr>
          <a:xfrm>
            <a:off x="2133600" y="2819400"/>
            <a:ext cx="4953000" cy="2062103"/>
          </a:xfrm>
          <a:prstGeom prst="rect">
            <a:avLst/>
          </a:prstGeom>
          <a:noFill/>
          <a:ln w="57150">
            <a:solidFill>
              <a:schemeClr val="tx1"/>
            </a:solidFill>
          </a:ln>
        </p:spPr>
        <p:txBody>
          <a:bodyPr wrap="square" rtlCol="0">
            <a:spAutoFit/>
          </a:bodyPr>
          <a:lstStyle/>
          <a:p>
            <a:pPr algn="ctr"/>
            <a:r>
              <a:rPr lang="en-US" sz="3200" dirty="0"/>
              <a:t>Current Account Balance</a:t>
            </a:r>
          </a:p>
          <a:p>
            <a:pPr algn="ctr"/>
            <a:r>
              <a:rPr lang="en-US" sz="3200" dirty="0"/>
              <a:t>+</a:t>
            </a:r>
          </a:p>
          <a:p>
            <a:pPr algn="ctr"/>
            <a:r>
              <a:rPr lang="en-US" sz="3200" dirty="0"/>
              <a:t>Financial Account Balance</a:t>
            </a:r>
          </a:p>
          <a:p>
            <a:pPr algn="ctr"/>
            <a:r>
              <a:rPr lang="en-US" sz="3200" dirty="0"/>
              <a:t>= 0</a:t>
            </a:r>
          </a:p>
        </p:txBody>
      </p:sp>
    </p:spTree>
    <p:extLst>
      <p:ext uri="{BB962C8B-B14F-4D97-AF65-F5344CB8AC3E}">
        <p14:creationId xmlns:p14="http://schemas.microsoft.com/office/powerpoint/2010/main" val="2021788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9</a:t>
            </a:fld>
            <a:endParaRPr lang="en-US"/>
          </a:p>
        </p:txBody>
      </p:sp>
      <p:pic>
        <p:nvPicPr>
          <p:cNvPr id="1026" name="Picture 2" descr="mage result for us trade deficit over 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0547"/>
            <a:ext cx="8610600" cy="62414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8021"/>
            <a:ext cx="5334000" cy="584775"/>
          </a:xfrm>
          <a:prstGeom prst="rect">
            <a:avLst/>
          </a:prstGeom>
          <a:noFill/>
        </p:spPr>
        <p:txBody>
          <a:bodyPr wrap="square" rtlCol="0">
            <a:spAutoFit/>
          </a:bodyPr>
          <a:lstStyle/>
          <a:p>
            <a:r>
              <a:rPr lang="en-US" sz="3200" dirty="0"/>
              <a:t>US Trade Deficit, in </a:t>
            </a:r>
            <a:r>
              <a:rPr lang="en-US" sz="3200"/>
              <a:t>$ million</a:t>
            </a:r>
          </a:p>
        </p:txBody>
      </p:sp>
    </p:spTree>
    <p:extLst>
      <p:ext uri="{BB962C8B-B14F-4D97-AF65-F5344CB8AC3E}">
        <p14:creationId xmlns:p14="http://schemas.microsoft.com/office/powerpoint/2010/main" val="131890238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71467</TotalTime>
  <Words>3502</Words>
  <Application>Microsoft Macintosh PowerPoint</Application>
  <PresentationFormat>On-screen Show (4:3)</PresentationFormat>
  <Paragraphs>727</Paragraphs>
  <Slides>67</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ＭＳ Ｐゴシック</vt:lpstr>
      <vt:lpstr>Arial</vt:lpstr>
      <vt:lpstr>Symbol</vt:lpstr>
      <vt:lpstr>Default Design</vt:lpstr>
      <vt:lpstr>Class 3 Trade Deficits;  Currency Manipulation</vt:lpstr>
      <vt:lpstr>“When a flow becomes a flood” Jan 22nd 2009 (The Economist print edition)</vt:lpstr>
      <vt:lpstr>Class 3 Outline</vt:lpstr>
      <vt:lpstr>Class 3 Outline</vt:lpstr>
      <vt:lpstr>Definitions</vt:lpstr>
      <vt:lpstr>Definitions</vt:lpstr>
      <vt:lpstr>Definitions</vt:lpstr>
      <vt:lpstr>Definitions</vt:lpstr>
      <vt:lpstr>PowerPoint Presentation</vt:lpstr>
      <vt:lpstr>PowerPoint Presentation</vt:lpstr>
      <vt:lpstr>Trade Deficits and GDP/Unemployment</vt:lpstr>
      <vt:lpstr>PowerPoint Presentation</vt:lpstr>
      <vt:lpstr>PowerPoint Presentation</vt:lpstr>
      <vt:lpstr>PowerPoint Presentation</vt:lpstr>
      <vt:lpstr>PowerPoint Presentation</vt:lpstr>
      <vt:lpstr>Class 3 Outline</vt:lpstr>
      <vt:lpstr>What the Trade Balance  Does Not Mean</vt:lpstr>
      <vt:lpstr>What the Trade Balance  Does Not Mean</vt:lpstr>
      <vt:lpstr>What the Trade Balance  Does Not Mean</vt:lpstr>
      <vt:lpstr>What the Trade Balance  Does Not Mean</vt:lpstr>
      <vt:lpstr>What the Trade Balance  Does Mean</vt:lpstr>
      <vt:lpstr>What the Trade Balance  Does Mean</vt:lpstr>
      <vt:lpstr>What the Trade Balance  Does Mean</vt:lpstr>
      <vt:lpstr>What the Trade Balance  Does Mean</vt:lpstr>
      <vt:lpstr>What the Trade Balance  Does Mean</vt:lpstr>
      <vt:lpstr>Trade Deficits and GDP/Unemployment</vt:lpstr>
      <vt:lpstr>Class 3 Outline</vt:lpstr>
      <vt:lpstr>Are Trade Deficits a Problem?</vt:lpstr>
      <vt:lpstr>Clicker Question</vt:lpstr>
      <vt:lpstr>Are Trade Deficits a Problem?</vt:lpstr>
      <vt:lpstr>Are Trade Deficits a Problem?</vt:lpstr>
      <vt:lpstr>Are Trade Deficits a Problem?</vt:lpstr>
      <vt:lpstr>Clicker Question</vt:lpstr>
      <vt:lpstr>What about Bilateral imbalances?</vt:lpstr>
      <vt:lpstr>What about Bilateral imbalances?</vt:lpstr>
      <vt:lpstr>Discussion Question</vt:lpstr>
      <vt:lpstr>Class 3 Outline</vt:lpstr>
      <vt:lpstr>Exchange Rates</vt:lpstr>
      <vt:lpstr>Exchange Rates</vt:lpstr>
      <vt:lpstr>Exchange Rates</vt:lpstr>
      <vt:lpstr>Exchange Rates</vt:lpstr>
      <vt:lpstr>Exchange Rates</vt:lpstr>
      <vt:lpstr>Class 3 Outline</vt:lpstr>
      <vt:lpstr>Exchange Rates</vt:lpstr>
      <vt:lpstr>Clicker Question</vt:lpstr>
      <vt:lpstr>Class 3 Outline</vt:lpstr>
      <vt:lpstr>PowerPoint Presentation</vt:lpstr>
      <vt:lpstr>How a Floating Exchange Rate Behaves US$/euro Exchange Rate</vt:lpstr>
      <vt:lpstr>China’s Exchange Rate, US$/Yuan, 2000-2018</vt:lpstr>
      <vt:lpstr>PowerPoint Presentation</vt:lpstr>
      <vt:lpstr>Currency Manipulation</vt:lpstr>
      <vt:lpstr>China’s Exchange Rate, US$/Yuan, 2000-2018</vt:lpstr>
      <vt:lpstr>Currency Manipulation</vt:lpstr>
      <vt:lpstr>PowerPoint Presentation</vt:lpstr>
      <vt:lpstr>Currency Manipulation</vt:lpstr>
      <vt:lpstr>China’s Exchange Rate, US$/Yuan, 2000-2018</vt:lpstr>
      <vt:lpstr>PowerPoint Presentation</vt:lpstr>
      <vt:lpstr>Currency Manipulation</vt:lpstr>
      <vt:lpstr>China’s Exchange Rate, US$/Yuan, 2000-2018</vt:lpstr>
      <vt:lpstr>PowerPoint Presentation</vt:lpstr>
      <vt:lpstr>Currency Manipulation</vt:lpstr>
      <vt:lpstr>China’s Exchange Rate, US$/Yuan, 2000-2018</vt:lpstr>
      <vt:lpstr>PowerPoint Presentation</vt:lpstr>
      <vt:lpstr>Currency Manipulation</vt:lpstr>
      <vt:lpstr>Clicker Question</vt:lpstr>
      <vt:lpstr>Clicker Question</vt:lpstr>
      <vt:lpstr>Discussion Question</vt:lpstr>
    </vt:vector>
  </TitlesOfParts>
  <Company>University of Michigan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International Economics Introduction and Overview</dc:title>
  <dc:creator>Ford School</dc:creator>
  <cp:lastModifiedBy>Microsoft Office User</cp:lastModifiedBy>
  <cp:revision>230</cp:revision>
  <cp:lastPrinted>2017-09-18T00:02:39Z</cp:lastPrinted>
  <dcterms:created xsi:type="dcterms:W3CDTF">2011-01-03T19:29:08Z</dcterms:created>
  <dcterms:modified xsi:type="dcterms:W3CDTF">2018-11-01T13:28:48Z</dcterms:modified>
</cp:coreProperties>
</file>